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82" r:id="rId3"/>
    <p:sldId id="271" r:id="rId4"/>
    <p:sldId id="275" r:id="rId5"/>
    <p:sldId id="283" r:id="rId6"/>
    <p:sldId id="263" r:id="rId7"/>
    <p:sldId id="274" r:id="rId8"/>
    <p:sldId id="276" r:id="rId9"/>
    <p:sldId id="284" r:id="rId10"/>
    <p:sldId id="257" r:id="rId11"/>
    <p:sldId id="265" r:id="rId12"/>
    <p:sldId id="278" r:id="rId13"/>
    <p:sldId id="260" r:id="rId14"/>
    <p:sldId id="258" r:id="rId15"/>
    <p:sldId id="262" r:id="rId16"/>
    <p:sldId id="270" r:id="rId17"/>
    <p:sldId id="279" r:id="rId18"/>
    <p:sldId id="266" r:id="rId19"/>
    <p:sldId id="280"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A6AC"/>
    <a:srgbClr val="A3CADF"/>
    <a:srgbClr val="ACC6CB"/>
    <a:srgbClr val="A4CCCF"/>
    <a:srgbClr val="0A60C8"/>
    <a:srgbClr val="BBD1AD"/>
    <a:srgbClr val="1177F3"/>
    <a:srgbClr val="A41528"/>
    <a:srgbClr val="FFCCCC"/>
    <a:srgbClr val="0510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64260" autoAdjust="0"/>
  </p:normalViewPr>
  <p:slideViewPr>
    <p:cSldViewPr snapToGrid="0">
      <p:cViewPr>
        <p:scale>
          <a:sx n="50" d="100"/>
          <a:sy n="50" d="100"/>
        </p:scale>
        <p:origin x="98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52A94-428C-467F-AD43-B3FAA28FBF5A}" type="datetimeFigureOut">
              <a:rPr lang="en-US" smtClean="0"/>
              <a:t>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B6E79-05BD-41DA-9DC0-DB7BE1FF77DC}" type="slidenum">
              <a:rPr lang="en-US" smtClean="0"/>
              <a:t>‹#›</a:t>
            </a:fld>
            <a:endParaRPr lang="en-US"/>
          </a:p>
        </p:txBody>
      </p:sp>
    </p:spTree>
    <p:extLst>
      <p:ext uri="{BB962C8B-B14F-4D97-AF65-F5344CB8AC3E}">
        <p14:creationId xmlns:p14="http://schemas.microsoft.com/office/powerpoint/2010/main" val="422621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talk about how to get there from here. It’s not fast, there’s politics, </a:t>
            </a:r>
          </a:p>
          <a:p>
            <a:r>
              <a:rPr lang="en-US" dirty="0"/>
              <a:t>but you want to position yourself so that in five years you can look back and say I made some good progress. And in ten years even more. </a:t>
            </a:r>
          </a:p>
        </p:txBody>
      </p:sp>
      <p:sp>
        <p:nvSpPr>
          <p:cNvPr id="4" name="Slide Number Placeholder 3"/>
          <p:cNvSpPr>
            <a:spLocks noGrp="1"/>
          </p:cNvSpPr>
          <p:nvPr>
            <p:ph type="sldNum" sz="quarter" idx="5"/>
          </p:nvPr>
        </p:nvSpPr>
        <p:spPr/>
        <p:txBody>
          <a:bodyPr/>
          <a:lstStyle/>
          <a:p>
            <a:fld id="{68EB6E79-05BD-41DA-9DC0-DB7BE1FF77DC}" type="slidenum">
              <a:rPr lang="en-US" smtClean="0"/>
              <a:t>1</a:t>
            </a:fld>
            <a:endParaRPr lang="en-US"/>
          </a:p>
        </p:txBody>
      </p:sp>
    </p:spTree>
    <p:extLst>
      <p:ext uri="{BB962C8B-B14F-4D97-AF65-F5344CB8AC3E}">
        <p14:creationId xmlns:p14="http://schemas.microsoft.com/office/powerpoint/2010/main" val="1363689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12</a:t>
            </a:fld>
            <a:endParaRPr lang="en-US"/>
          </a:p>
        </p:txBody>
      </p:sp>
    </p:spTree>
    <p:extLst>
      <p:ext uri="{BB962C8B-B14F-4D97-AF65-F5344CB8AC3E}">
        <p14:creationId xmlns:p14="http://schemas.microsoft.com/office/powerpoint/2010/main" val="2290096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If you're shy, find someone successful and ask them to mentor you! Offer to help them and they will help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Become a go to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13</a:t>
            </a:fld>
            <a:endParaRPr lang="en-US"/>
          </a:p>
        </p:txBody>
      </p:sp>
    </p:spTree>
    <p:extLst>
      <p:ext uri="{BB962C8B-B14F-4D97-AF65-F5344CB8AC3E}">
        <p14:creationId xmlns:p14="http://schemas.microsoft.com/office/powerpoint/2010/main" val="9565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hockey players, but we do need to keep our eye on where the puck is heading. Which are the coming technologies, what languages are going to be sought after?</a:t>
            </a:r>
          </a:p>
        </p:txBody>
      </p:sp>
      <p:sp>
        <p:nvSpPr>
          <p:cNvPr id="4" name="Slide Number Placeholder 3"/>
          <p:cNvSpPr>
            <a:spLocks noGrp="1"/>
          </p:cNvSpPr>
          <p:nvPr>
            <p:ph type="sldNum" sz="quarter" idx="5"/>
          </p:nvPr>
        </p:nvSpPr>
        <p:spPr/>
        <p:txBody>
          <a:bodyPr/>
          <a:lstStyle/>
          <a:p>
            <a:fld id="{68EB6E79-05BD-41DA-9DC0-DB7BE1FF77DC}" type="slidenum">
              <a:rPr lang="en-US" smtClean="0"/>
              <a:t>14</a:t>
            </a:fld>
            <a:endParaRPr lang="en-US"/>
          </a:p>
        </p:txBody>
      </p:sp>
    </p:spTree>
    <p:extLst>
      <p:ext uri="{BB962C8B-B14F-4D97-AF65-F5344CB8AC3E}">
        <p14:creationId xmlns:p14="http://schemas.microsoft.com/office/powerpoint/2010/main" val="373658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your LinkedIn profile up to date and compelling</a:t>
            </a:r>
          </a:p>
          <a:p>
            <a:r>
              <a:rPr lang="en-US" dirty="0"/>
              <a:t>Contribute to open source. Keep your code in GitHub. Experiment, and keep it as an archive This </a:t>
            </a:r>
          </a:p>
          <a:p>
            <a:r>
              <a:rPr lang="en-US" dirty="0"/>
              <a:t>Then any project you are working on becomes open source</a:t>
            </a:r>
          </a:p>
          <a:p>
            <a:r>
              <a:rPr lang="en-US" dirty="0"/>
              <a:t>And the code becomes your resume.</a:t>
            </a:r>
          </a:p>
          <a:p>
            <a:r>
              <a:rPr lang="en-US" dirty="0"/>
              <a:t>Keep your name clean. It’s your most valuable asset and it’s a very small world</a:t>
            </a:r>
          </a:p>
        </p:txBody>
      </p:sp>
      <p:sp>
        <p:nvSpPr>
          <p:cNvPr id="4" name="Slide Number Placeholder 3"/>
          <p:cNvSpPr>
            <a:spLocks noGrp="1"/>
          </p:cNvSpPr>
          <p:nvPr>
            <p:ph type="sldNum" sz="quarter" idx="5"/>
          </p:nvPr>
        </p:nvSpPr>
        <p:spPr/>
        <p:txBody>
          <a:bodyPr/>
          <a:lstStyle/>
          <a:p>
            <a:fld id="{68EB6E79-05BD-41DA-9DC0-DB7BE1FF77DC}" type="slidenum">
              <a:rPr lang="en-US" smtClean="0"/>
              <a:t>15</a:t>
            </a:fld>
            <a:endParaRPr lang="en-US"/>
          </a:p>
        </p:txBody>
      </p:sp>
    </p:spTree>
    <p:extLst>
      <p:ext uri="{BB962C8B-B14F-4D97-AF65-F5344CB8AC3E}">
        <p14:creationId xmlns:p14="http://schemas.microsoft.com/office/powerpoint/2010/main" val="365243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Contribute to these things. Keep your code in GitHub. Experiment, and keep it as an archive This </a:t>
            </a:r>
          </a:p>
          <a:p>
            <a:r>
              <a:rPr lang="en-US" dirty="0"/>
              <a:t>Then any project you are working on becomes open source</a:t>
            </a:r>
          </a:p>
          <a:p>
            <a:r>
              <a:rPr lang="en-US" dirty="0"/>
              <a:t>And the code becomes your resume.</a:t>
            </a:r>
          </a:p>
        </p:txBody>
      </p:sp>
      <p:sp>
        <p:nvSpPr>
          <p:cNvPr id="4" name="Slide Number Placeholder 3"/>
          <p:cNvSpPr>
            <a:spLocks noGrp="1"/>
          </p:cNvSpPr>
          <p:nvPr>
            <p:ph type="sldNum" sz="quarter" idx="5"/>
          </p:nvPr>
        </p:nvSpPr>
        <p:spPr/>
        <p:txBody>
          <a:bodyPr/>
          <a:lstStyle/>
          <a:p>
            <a:fld id="{68EB6E79-05BD-41DA-9DC0-DB7BE1FF77DC}" type="slidenum">
              <a:rPr lang="en-US" smtClean="0"/>
              <a:t>16</a:t>
            </a:fld>
            <a:endParaRPr lang="en-US"/>
          </a:p>
        </p:txBody>
      </p:sp>
    </p:spTree>
    <p:extLst>
      <p:ext uri="{BB962C8B-B14F-4D97-AF65-F5344CB8AC3E}">
        <p14:creationId xmlns:p14="http://schemas.microsoft.com/office/powerpoint/2010/main" val="170115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17</a:t>
            </a:fld>
            <a:endParaRPr lang="en-US"/>
          </a:p>
        </p:txBody>
      </p:sp>
    </p:spTree>
    <p:extLst>
      <p:ext uri="{BB962C8B-B14F-4D97-AF65-F5344CB8AC3E}">
        <p14:creationId xmlns:p14="http://schemas.microsoft.com/office/powerpoint/2010/main" val="256207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solidFill>
                  <a:schemeClr val="bg1"/>
                </a:solidFill>
                <a:latin typeface="Calibri" panose="020F0502020204030204" pitchFamily="34" charset="0"/>
              </a:rPr>
              <a:t> You will be thrown with all kinds of cultures. All people are just like you and me.</a:t>
            </a:r>
          </a:p>
          <a:p>
            <a:pPr fontAlgn="ctr"/>
            <a:r>
              <a:rPr lang="en-US" sz="1200" dirty="0" err="1">
                <a:solidFill>
                  <a:schemeClr val="bg1"/>
                </a:solidFill>
                <a:latin typeface="Calibri" panose="020F0502020204030204" pitchFamily="34" charset="0"/>
              </a:rPr>
              <a:t>indians</a:t>
            </a:r>
            <a:r>
              <a:rPr lang="en-US" sz="1200" dirty="0">
                <a:solidFill>
                  <a:schemeClr val="bg1"/>
                </a:solidFill>
                <a:latin typeface="Calibri" panose="020F0502020204030204" pitchFamily="34" charset="0"/>
              </a:rPr>
              <a:t> dominate the IT field. </a:t>
            </a:r>
          </a:p>
          <a:p>
            <a:pPr fontAlgn="ctr"/>
            <a:r>
              <a:rPr lang="en-US" sz="1200" dirty="0">
                <a:solidFill>
                  <a:schemeClr val="bg1"/>
                </a:solidFill>
                <a:latin typeface="Calibri" panose="020F0502020204030204" pitchFamily="34" charset="0"/>
              </a:rPr>
              <a:t>One of our mentors this summer had a manager with an </a:t>
            </a:r>
            <a:r>
              <a:rPr lang="en-US" sz="1200" dirty="0" err="1">
                <a:solidFill>
                  <a:schemeClr val="bg1"/>
                </a:solidFill>
                <a:latin typeface="Calibri" panose="020F0502020204030204" pitchFamily="34" charset="0"/>
              </a:rPr>
              <a:t>avoda</a:t>
            </a:r>
            <a:r>
              <a:rPr lang="en-US" sz="1200" dirty="0">
                <a:solidFill>
                  <a:schemeClr val="bg1"/>
                </a:solidFill>
                <a:latin typeface="Calibri" panose="020F0502020204030204" pitchFamily="34" charset="0"/>
              </a:rPr>
              <a:t> </a:t>
            </a:r>
            <a:r>
              <a:rPr lang="en-US" sz="1200" dirty="0" err="1">
                <a:solidFill>
                  <a:schemeClr val="bg1"/>
                </a:solidFill>
                <a:latin typeface="Calibri" panose="020F0502020204030204" pitchFamily="34" charset="0"/>
              </a:rPr>
              <a:t>zara</a:t>
            </a:r>
            <a:r>
              <a:rPr lang="en-US" sz="1200" dirty="0">
                <a:solidFill>
                  <a:schemeClr val="bg1"/>
                </a:solidFill>
                <a:latin typeface="Calibri" panose="020F0502020204030204" pitchFamily="34" charset="0"/>
              </a:rPr>
              <a:t> in prominent display. I once asked an </a:t>
            </a:r>
            <a:r>
              <a:rPr lang="en-US" sz="1200" dirty="0" err="1">
                <a:solidFill>
                  <a:schemeClr val="bg1"/>
                </a:solidFill>
                <a:latin typeface="Calibri" panose="020F0502020204030204" pitchFamily="34" charset="0"/>
              </a:rPr>
              <a:t>indian</a:t>
            </a:r>
            <a:r>
              <a:rPr lang="en-US" sz="1200" dirty="0">
                <a:solidFill>
                  <a:schemeClr val="bg1"/>
                </a:solidFill>
                <a:latin typeface="Calibri" panose="020F0502020204030204" pitchFamily="34" charset="0"/>
              </a:rPr>
              <a:t> what his screen saver was… "that is god!"</a:t>
            </a:r>
          </a:p>
          <a:p>
            <a:pPr fontAlgn="ctr"/>
            <a:r>
              <a:rPr lang="en-US" sz="1200" dirty="0">
                <a:solidFill>
                  <a:schemeClr val="bg1"/>
                </a:solidFill>
                <a:latin typeface="Calibri" panose="020F0502020204030204" pitchFamily="34" charset="0"/>
              </a:rPr>
              <a:t>There are many Moslems in the industry. Discover them, believe it or not, they are some of the most trustworthy people you will ever work with. Do kiddush hashem, just be friendly, courteous and helpful, and you might find they will treat you in kind.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18</a:t>
            </a:fld>
            <a:endParaRPr lang="en-US"/>
          </a:p>
        </p:txBody>
      </p:sp>
    </p:spTree>
    <p:extLst>
      <p:ext uri="{BB962C8B-B14F-4D97-AF65-F5344CB8AC3E}">
        <p14:creationId xmlns:p14="http://schemas.microsoft.com/office/powerpoint/2010/main" val="159885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Cheryl Sandburg is the CEO of </a:t>
            </a:r>
            <a:r>
              <a:rPr lang="en-US" sz="1200" kern="1200" dirty="0" err="1">
                <a:solidFill>
                  <a:schemeClr val="tx1"/>
                </a:solidFill>
                <a:effectLst/>
                <a:latin typeface="+mn-lt"/>
                <a:ea typeface="+mn-ea"/>
                <a:cs typeface="+mn-cs"/>
              </a:rPr>
              <a:t>facebook</a:t>
            </a:r>
            <a:r>
              <a:rPr lang="en-US" sz="1200" kern="1200" dirty="0">
                <a:solidFill>
                  <a:schemeClr val="tx1"/>
                </a:solidFill>
                <a:effectLst/>
                <a:latin typeface="+mn-lt"/>
                <a:ea typeface="+mn-ea"/>
                <a:cs typeface="+mn-cs"/>
              </a:rPr>
              <a:t>. In her best selling book Lean in, she confesses that she put off having children and put her career first. Her husband had a heart attack and died, and now she's raising young kids alone</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So never lose sight of your priorities: your family, your community and your employer.</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19</a:t>
            </a:fld>
            <a:endParaRPr lang="en-US"/>
          </a:p>
        </p:txBody>
      </p:sp>
    </p:spTree>
    <p:extLst>
      <p:ext uri="{BB962C8B-B14F-4D97-AF65-F5344CB8AC3E}">
        <p14:creationId xmlns:p14="http://schemas.microsoft.com/office/powerpoint/2010/main" val="80864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20</a:t>
            </a:fld>
            <a:endParaRPr lang="en-US"/>
          </a:p>
        </p:txBody>
      </p:sp>
    </p:spTree>
    <p:extLst>
      <p:ext uri="{BB962C8B-B14F-4D97-AF65-F5344CB8AC3E}">
        <p14:creationId xmlns:p14="http://schemas.microsoft.com/office/powerpoint/2010/main" val="65073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like a respectable resume, but how did I get this. It doesn’t happen overnight, but there is a formula and that’s what I’d like to discuss today</a:t>
            </a:r>
          </a:p>
        </p:txBody>
      </p:sp>
      <p:sp>
        <p:nvSpPr>
          <p:cNvPr id="4" name="Slide Number Placeholder 3"/>
          <p:cNvSpPr>
            <a:spLocks noGrp="1"/>
          </p:cNvSpPr>
          <p:nvPr>
            <p:ph type="sldNum" sz="quarter" idx="5"/>
          </p:nvPr>
        </p:nvSpPr>
        <p:spPr/>
        <p:txBody>
          <a:bodyPr/>
          <a:lstStyle/>
          <a:p>
            <a:fld id="{68EB6E79-05BD-41DA-9DC0-DB7BE1FF77DC}" type="slidenum">
              <a:rPr lang="en-US" smtClean="0"/>
              <a:t>2</a:t>
            </a:fld>
            <a:endParaRPr lang="en-US"/>
          </a:p>
        </p:txBody>
      </p:sp>
    </p:spTree>
    <p:extLst>
      <p:ext uri="{BB962C8B-B14F-4D97-AF65-F5344CB8AC3E}">
        <p14:creationId xmlns:p14="http://schemas.microsoft.com/office/powerpoint/2010/main" val="253453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3</a:t>
            </a:fld>
            <a:endParaRPr lang="en-US"/>
          </a:p>
        </p:txBody>
      </p:sp>
    </p:spTree>
    <p:extLst>
      <p:ext uri="{BB962C8B-B14F-4D97-AF65-F5344CB8AC3E}">
        <p14:creationId xmlns:p14="http://schemas.microsoft.com/office/powerpoint/2010/main" val="3861423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tech and financial are well known for rewarding staff with high bonuses, especially hedge funds. So if you make yourself valuable you never know!</a:t>
            </a: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Never leave gaps in your resume. If you are out of work for a while, position it as consulting. </a:t>
            </a:r>
          </a:p>
          <a:p>
            <a:pPr marL="171450" indent="-171450" fontAlgn="ctr">
              <a:buFont typeface="Arial" panose="020B0604020202020204" pitchFamily="34" charset="0"/>
              <a:buChar char="•"/>
            </a:pPr>
            <a:r>
              <a:rPr lang="en-US" sz="1200" dirty="0">
                <a:solidFill>
                  <a:schemeClr val="tx1"/>
                </a:solidFill>
              </a:rPr>
              <a:t>have a professional review your resume. Recruiters will do this for free. You are their inventory, they will treat you as such, as long as they think they can make money off you</a:t>
            </a:r>
          </a:p>
          <a:p>
            <a:pPr marL="171450" indent="-171450">
              <a:buFont typeface="Arial" panose="020B0604020202020204" pitchFamily="34" charset="0"/>
              <a:buChar char="•"/>
            </a:pPr>
            <a:r>
              <a:rPr lang="en-US" dirty="0"/>
              <a:t>Your hardest job is your first one. Interning at a major corporation gets that most important first job behind you.</a:t>
            </a:r>
          </a:p>
          <a:p>
            <a:pPr marL="171450" indent="-171450" fontAlgn="ctr">
              <a:buFont typeface="Arial" panose="020B0604020202020204" pitchFamily="34" charset="0"/>
              <a:buChar char="•"/>
            </a:pPr>
            <a:r>
              <a:rPr lang="en-US" sz="1200" dirty="0">
                <a:solidFill>
                  <a:schemeClr val="tx1"/>
                </a:solidFill>
              </a:rPr>
              <a:t>Don't stagnate in your job. Your job will have routines that you do every day and you might get very good at that, but then 3 years later you move on and discover you're a dinosaur</a:t>
            </a:r>
          </a:p>
          <a:p>
            <a:pPr marL="171450" indent="-171450" fontAlgn="ctr">
              <a:buFont typeface="Arial" panose="020B0604020202020204" pitchFamily="34" charset="0"/>
              <a:buChar char="•"/>
            </a:pPr>
            <a:r>
              <a:rPr lang="en-US" sz="1200" dirty="0">
                <a:solidFill>
                  <a:schemeClr val="tx1"/>
                </a:solidFill>
              </a:rPr>
              <a:t>Speaking about moving on, what is the right strategy there? </a:t>
            </a:r>
          </a:p>
          <a:p>
            <a:pPr marL="628650" lvl="1" indent="-171450" fontAlgn="ctr">
              <a:buFont typeface="Arial" panose="020B0604020202020204" pitchFamily="34" charset="0"/>
              <a:buChar char="•"/>
            </a:pPr>
            <a:r>
              <a:rPr lang="en-US" sz="1200" dirty="0">
                <a:solidFill>
                  <a:schemeClr val="tx1"/>
                </a:solidFill>
              </a:rPr>
              <a:t>You are likely to make more money from a change then you will from a raise. </a:t>
            </a:r>
          </a:p>
          <a:p>
            <a:pPr marL="628650" lvl="1" indent="-171450" fontAlgn="ctr">
              <a:buFont typeface="Arial" panose="020B0604020202020204" pitchFamily="34" charset="0"/>
              <a:buChar char="•"/>
            </a:pPr>
            <a:r>
              <a:rPr lang="en-US" sz="1200" dirty="0">
                <a:solidFill>
                  <a:schemeClr val="tx1"/>
                </a:solidFill>
              </a:rPr>
              <a:t>But you don't want to appear mercurial. One of the biggest red flags I see on resumes is someone who moved every year or two. 4 years in the same place means you were valued for 4 years. It's hard to fool someone for 4 years, so that injects a lot of credibility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question an interviewer asks is why are you leaving. Never </a:t>
            </a:r>
            <a:r>
              <a:rPr lang="en-US" sz="1200" kern="1200" dirty="0" err="1">
                <a:solidFill>
                  <a:schemeClr val="tx1"/>
                </a:solidFill>
                <a:effectLst/>
                <a:latin typeface="+mn-lt"/>
                <a:ea typeface="+mn-ea"/>
                <a:cs typeface="+mn-cs"/>
              </a:rPr>
              <a:t>never</a:t>
            </a:r>
            <a:r>
              <a:rPr lang="en-US" sz="1200" kern="1200" dirty="0">
                <a:solidFill>
                  <a:schemeClr val="tx1"/>
                </a:solidFill>
                <a:effectLst/>
                <a:latin typeface="+mn-lt"/>
                <a:ea typeface="+mn-ea"/>
                <a:cs typeface="+mn-cs"/>
              </a:rPr>
              <a:t> say I want more money, because then they'll think you'll leave them for more money</a:t>
            </a:r>
          </a:p>
          <a:p>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4</a:t>
            </a:fld>
            <a:endParaRPr lang="en-US"/>
          </a:p>
        </p:txBody>
      </p:sp>
    </p:spTree>
    <p:extLst>
      <p:ext uri="{BB962C8B-B14F-4D97-AF65-F5344CB8AC3E}">
        <p14:creationId xmlns:p14="http://schemas.microsoft.com/office/powerpoint/2010/main" val="2120465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dirty="0"/>
              <a:t>Traditionally there has been a glass ceiling for women. But that is quickly breaking</a:t>
            </a:r>
          </a:p>
          <a:p>
            <a:pPr marL="171450" indent="-171450">
              <a:buFont typeface="Arial" panose="020B0604020202020204" pitchFamily="34" charset="0"/>
              <a:buChar char="•"/>
            </a:pPr>
            <a:r>
              <a:rPr lang="en-US" dirty="0"/>
              <a:t>The glass ceiling is shattering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there is currently a lot of affirmative action for women, you have a big advantage</a:t>
            </a:r>
          </a:p>
          <a:p>
            <a:pPr marL="171450" indent="-171450">
              <a:buFont typeface="Arial" panose="020B0604020202020204" pitchFamily="34" charset="0"/>
              <a:buChar char="•"/>
            </a:pPr>
            <a:r>
              <a:rPr lang="en-US" dirty="0"/>
              <a:t>In the USA, some states have made it illegal to ask you how much you make. They can only ask how much are you looking for.</a:t>
            </a:r>
            <a:endParaRPr lang="he-IL"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can't ask if you’re planning to marry or having kids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can’t discriminate based on your cultural requirements</a:t>
            </a: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6</a:t>
            </a:fld>
            <a:endParaRPr lang="en-US"/>
          </a:p>
        </p:txBody>
      </p:sp>
    </p:spTree>
    <p:extLst>
      <p:ext uri="{BB962C8B-B14F-4D97-AF65-F5344CB8AC3E}">
        <p14:creationId xmlns:p14="http://schemas.microsoft.com/office/powerpoint/2010/main" val="277630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Make sure recruiters understand that they may not share your resume without your permission</a:t>
            </a:r>
          </a:p>
          <a:p>
            <a:pPr marL="171450" indent="-171450">
              <a:buFont typeface="Arial" panose="020B0604020202020204" pitchFamily="34" charset="0"/>
              <a:buChar char="•"/>
            </a:pPr>
            <a:r>
              <a:rPr lang="en-US" dirty="0"/>
              <a:t>I do not like recruiter job boards. On the other hand banks and technology firms all post their job openings on their own websites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job market is hot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right now.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 of this means that there has never been a better time for you in technology or in any field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7</a:t>
            </a:fld>
            <a:endParaRPr lang="en-US"/>
          </a:p>
        </p:txBody>
      </p:sp>
    </p:spTree>
    <p:extLst>
      <p:ext uri="{BB962C8B-B14F-4D97-AF65-F5344CB8AC3E}">
        <p14:creationId xmlns:p14="http://schemas.microsoft.com/office/powerpoint/2010/main" val="372013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8</a:t>
            </a:fld>
            <a:endParaRPr lang="en-US"/>
          </a:p>
        </p:txBody>
      </p:sp>
    </p:spTree>
    <p:extLst>
      <p:ext uri="{BB962C8B-B14F-4D97-AF65-F5344CB8AC3E}">
        <p14:creationId xmlns:p14="http://schemas.microsoft.com/office/powerpoint/2010/main" val="1544895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457200" fontAlgn="ctr">
              <a:buFont typeface="Arial" panose="020B0604020202020204" pitchFamily="34" charset="0"/>
              <a:buChar char="•"/>
            </a:pPr>
            <a:r>
              <a:rPr lang="en-US" sz="1200" dirty="0">
                <a:latin typeface="Calibri" panose="020F0502020204030204" pitchFamily="34" charset="0"/>
              </a:rPr>
              <a:t>You think nowadays, there are so many experts it's to hard to be an expert. </a:t>
            </a:r>
          </a:p>
          <a:p>
            <a:pPr marL="342900" indent="-457200" fontAlgn="ctr">
              <a:buFont typeface="Arial" panose="020B0604020202020204" pitchFamily="34" charset="0"/>
              <a:buChar char="•"/>
            </a:pPr>
            <a:r>
              <a:rPr lang="en-US" sz="1200" dirty="0">
                <a:latin typeface="Calibri" panose="020F0502020204030204" pitchFamily="34" charset="0"/>
              </a:rPr>
              <a:t>Not true... There are so many new technologies it's easy to develop an expertise in one that interests you</a:t>
            </a:r>
          </a:p>
          <a:p>
            <a:pPr marL="342900" indent="-457200" fontAlgn="ctr">
              <a:buFont typeface="Arial" panose="020B0604020202020204" pitchFamily="34" charset="0"/>
              <a:buChar char="•"/>
            </a:pPr>
            <a:r>
              <a:rPr lang="en-US" sz="1200" dirty="0">
                <a:latin typeface="Calibri" panose="020F0502020204030204" pitchFamily="34" charset="0"/>
              </a:rPr>
              <a:t>Become good, answer questions on Stack Overflow.com</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Also, machine learning. Anybody can learn enough Python or Java to be dangerous, but machine learning really requires separates the men from the boys. It pays great but you need to know how to program and you need multivariate calculus and linear algebra.</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big Data is not big, it's huge</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rPr>
              <a:t>I once had a coworker that would leave pages in the printer so that her boss would know how late she worked. </a:t>
            </a:r>
            <a:br>
              <a:rPr lang="en-US" sz="1800" dirty="0">
                <a:effectLst/>
                <a:latin typeface="Calibri" panose="020F0502020204030204" pitchFamily="34" charset="0"/>
              </a:rPr>
            </a:br>
            <a:r>
              <a:rPr lang="en-US" sz="1800" dirty="0">
                <a:effectLst/>
                <a:latin typeface="Calibri" panose="020F0502020204030204" pitchFamily="34" charset="0"/>
              </a:rPr>
              <a:t>But working late is not a measure of productivity</a:t>
            </a:r>
            <a:endParaRPr lang="en-US" sz="1200" kern="1200" dirty="0">
              <a:solidFill>
                <a:schemeClr val="tx1"/>
              </a:solidFill>
              <a:effectLst/>
              <a:latin typeface="+mn-lt"/>
              <a:ea typeface="+mn-ea"/>
              <a:cs typeface="+mn-cs"/>
            </a:endParaRP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Stay in good technical Shape!!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342900" indent="-457200" fontAlgn="ctr">
              <a:buFont typeface="Arial" panose="020B0604020202020204" pitchFamily="34" charset="0"/>
              <a:buChar char="•"/>
            </a:pPr>
            <a:endParaRPr lang="en-US" sz="1200" dirty="0">
              <a:latin typeface="Calibri" panose="020F0502020204030204" pitchFamily="34" charset="0"/>
            </a:endParaRPr>
          </a:p>
          <a:p>
            <a:pPr marL="342900" indent="-457200" fontAlgn="ct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10</a:t>
            </a:fld>
            <a:endParaRPr lang="en-US"/>
          </a:p>
        </p:txBody>
      </p:sp>
    </p:spTree>
    <p:extLst>
      <p:ext uri="{BB962C8B-B14F-4D97-AF65-F5344CB8AC3E}">
        <p14:creationId xmlns:p14="http://schemas.microsoft.com/office/powerpoint/2010/main" val="186221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a:solidFill>
                  <a:schemeClr val="tx1"/>
                </a:solidFill>
                <a:effectLst/>
                <a:latin typeface="+mn-lt"/>
                <a:ea typeface="+mn-ea"/>
                <a:cs typeface="+mn-cs"/>
              </a:rPr>
              <a:t>When </a:t>
            </a:r>
            <a:r>
              <a:rPr lang="en-US" sz="1200" kern="1200" dirty="0">
                <a:solidFill>
                  <a:schemeClr val="tx1"/>
                </a:solidFill>
                <a:effectLst/>
                <a:latin typeface="+mn-lt"/>
                <a:ea typeface="+mn-ea"/>
                <a:cs typeface="+mn-cs"/>
              </a:rPr>
              <a:t>you study, really infuse yourself until you have a visceral understanding</a:t>
            </a:r>
          </a:p>
          <a:p>
            <a:pPr rtl="0" fontAlgn="ctr"/>
            <a:r>
              <a:rPr lang="en-US" sz="1200" kern="1200" dirty="0">
                <a:solidFill>
                  <a:schemeClr val="tx1"/>
                </a:solidFill>
                <a:effectLst/>
                <a:latin typeface="+mn-lt"/>
                <a:ea typeface="+mn-ea"/>
                <a:cs typeface="+mn-cs"/>
              </a:rPr>
              <a:t>There are plenty of quality on-line courses that are free or very cheap</a:t>
            </a:r>
          </a:p>
          <a:p>
            <a:pPr rtl="0" fontAlgn="ctr"/>
            <a:r>
              <a:rPr lang="en-US" sz="1200" kern="1200" dirty="0">
                <a:solidFill>
                  <a:schemeClr val="tx1"/>
                </a:solidFill>
                <a:effectLst/>
                <a:latin typeface="+mn-lt"/>
                <a:ea typeface="+mn-ea"/>
                <a:cs typeface="+mn-cs"/>
              </a:rPr>
              <a:t>Pluralsight, Udemy, Coursera, YouTube,  but in any case. experiment!</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11</a:t>
            </a:fld>
            <a:endParaRPr lang="en-US"/>
          </a:p>
        </p:txBody>
      </p:sp>
    </p:spTree>
    <p:extLst>
      <p:ext uri="{BB962C8B-B14F-4D97-AF65-F5344CB8AC3E}">
        <p14:creationId xmlns:p14="http://schemas.microsoft.com/office/powerpoint/2010/main" val="69850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89000"/>
              </a:schemeClr>
            </a:gs>
            <a:gs pos="23000">
              <a:schemeClr val="accent1">
                <a:lumMod val="89000"/>
              </a:schemeClr>
            </a:gs>
            <a:gs pos="69000">
              <a:schemeClr val="accent1">
                <a:lumMod val="75000"/>
              </a:schemeClr>
            </a:gs>
            <a:gs pos="97000">
              <a:srgbClr val="146094"/>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8/6/2021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insights.stackoverflow.com/survey/2021#technology-most-popular-technologi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ABA965-E5E8-449F-902A-3735465162C4}"/>
              </a:ext>
            </a:extLst>
          </p:cNvPr>
          <p:cNvSpPr/>
          <p:nvPr/>
        </p:nvSpPr>
        <p:spPr>
          <a:xfrm>
            <a:off x="0" y="-74140"/>
            <a:ext cx="12192000" cy="70062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958578-BB1F-44A8-A9F5-61C344064C44}"/>
              </a:ext>
            </a:extLst>
          </p:cNvPr>
          <p:cNvPicPr>
            <a:picLocks noChangeAspect="1"/>
          </p:cNvPicPr>
          <p:nvPr/>
        </p:nvPicPr>
        <p:blipFill rotWithShape="1">
          <a:blip r:embed="rId3">
            <a:alphaModFix/>
          </a:blip>
          <a:srcRect r="25670"/>
          <a:stretch/>
        </p:blipFill>
        <p:spPr>
          <a:xfrm>
            <a:off x="-1" y="-79420"/>
            <a:ext cx="12192001" cy="7006278"/>
          </a:xfrm>
          <a:prstGeom prst="rect">
            <a:avLst/>
          </a:prstGeom>
        </p:spPr>
      </p:pic>
      <p:sp>
        <p:nvSpPr>
          <p:cNvPr id="6" name="Rectangle 5">
            <a:extLst>
              <a:ext uri="{FF2B5EF4-FFF2-40B4-BE49-F238E27FC236}">
                <a16:creationId xmlns:a16="http://schemas.microsoft.com/office/drawing/2014/main" id="{C1BBBD56-4921-4F54-9ED5-8DDF2D9216E6}"/>
              </a:ext>
            </a:extLst>
          </p:cNvPr>
          <p:cNvSpPr/>
          <p:nvPr/>
        </p:nvSpPr>
        <p:spPr>
          <a:xfrm>
            <a:off x="0" y="-7414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a:extLst>
              <a:ext uri="{FF2B5EF4-FFF2-40B4-BE49-F238E27FC236}">
                <a16:creationId xmlns:a16="http://schemas.microsoft.com/office/drawing/2014/main" id="{3E5E6D66-67A3-4BAF-B9FF-B39EAE6F49E3}"/>
              </a:ext>
            </a:extLst>
          </p:cNvPr>
          <p:cNvSpPr>
            <a:spLocks noGrp="1"/>
          </p:cNvSpPr>
          <p:nvPr>
            <p:ph type="subTitle" idx="1"/>
          </p:nvPr>
        </p:nvSpPr>
        <p:spPr>
          <a:xfrm>
            <a:off x="206669" y="4787469"/>
            <a:ext cx="12192000" cy="2149949"/>
          </a:xfrm>
          <a:solidFill>
            <a:srgbClr val="ACC6CB">
              <a:alpha val="25000"/>
            </a:srgbClr>
          </a:solidFill>
        </p:spPr>
        <p:txBody>
          <a:bodyPr>
            <a:normAutofit/>
          </a:bodyPr>
          <a:lstStyle/>
          <a:p>
            <a:pPr>
              <a:spcBef>
                <a:spcPts val="0"/>
              </a:spcBef>
            </a:pPr>
            <a:r>
              <a:rPr lang="en-US" sz="3600" b="1" dirty="0">
                <a:ln w="6600">
                  <a:solidFill>
                    <a:schemeClr val="bg2">
                      <a:lumMod val="60000"/>
                      <a:lumOff val="40000"/>
                    </a:schemeClr>
                  </a:solidFill>
                  <a:prstDash val="solid"/>
                </a:ln>
                <a:solidFill>
                  <a:srgbClr val="FFFFFF"/>
                </a:solidFill>
                <a:effectLst>
                  <a:outerShdw dist="38100" dir="2700000" algn="tl" rotWithShape="0">
                    <a:schemeClr val="accent2"/>
                  </a:outerShdw>
                </a:effectLst>
              </a:rPr>
              <a:t>Victor Grazi</a:t>
            </a:r>
          </a:p>
          <a:p>
            <a:pPr>
              <a:spcBef>
                <a:spcPts val="0"/>
              </a:spcBef>
            </a:pPr>
            <a:r>
              <a:rPr lang="en-US" sz="3600" b="1" dirty="0">
                <a:ln w="6600">
                  <a:solidFill>
                    <a:schemeClr val="bg2">
                      <a:lumMod val="60000"/>
                      <a:lumOff val="40000"/>
                    </a:schemeClr>
                  </a:solidFill>
                  <a:prstDash val="solid"/>
                </a:ln>
                <a:solidFill>
                  <a:srgbClr val="FFFFFF"/>
                </a:solidFill>
                <a:effectLst>
                  <a:outerShdw dist="38100" dir="2700000" algn="tl" rotWithShape="0">
                    <a:schemeClr val="accent2"/>
                  </a:outerShdw>
                </a:effectLst>
              </a:rPr>
              <a:t>Nomura Securities</a:t>
            </a:r>
          </a:p>
          <a:p>
            <a:pPr>
              <a:spcBef>
                <a:spcPts val="0"/>
              </a:spcBef>
            </a:pPr>
            <a:r>
              <a:rPr lang="en-US" sz="3600" b="1" dirty="0">
                <a:ln w="6600">
                  <a:solidFill>
                    <a:schemeClr val="bg2">
                      <a:lumMod val="60000"/>
                      <a:lumOff val="40000"/>
                    </a:schemeClr>
                  </a:solidFill>
                  <a:prstDash val="solid"/>
                </a:ln>
                <a:solidFill>
                  <a:srgbClr val="FFFFFF"/>
                </a:solidFill>
                <a:effectLst>
                  <a:outerShdw dist="38100" dir="2700000" algn="tl" rotWithShape="0">
                    <a:schemeClr val="accent2"/>
                  </a:outerShdw>
                </a:effectLst>
              </a:rPr>
              <a:t>VP – Enterprise Infrastructure Engineering</a:t>
            </a:r>
          </a:p>
        </p:txBody>
      </p:sp>
      <p:sp>
        <p:nvSpPr>
          <p:cNvPr id="9" name="Rectangle 8">
            <a:extLst>
              <a:ext uri="{FF2B5EF4-FFF2-40B4-BE49-F238E27FC236}">
                <a16:creationId xmlns:a16="http://schemas.microsoft.com/office/drawing/2014/main" id="{7D281618-87A5-46FD-8B6C-DAADA6F329BF}"/>
              </a:ext>
            </a:extLst>
          </p:cNvPr>
          <p:cNvSpPr/>
          <p:nvPr/>
        </p:nvSpPr>
        <p:spPr>
          <a:xfrm>
            <a:off x="148703" y="147828"/>
            <a:ext cx="11894603" cy="707886"/>
          </a:xfrm>
          <a:prstGeom prst="rect">
            <a:avLst/>
          </a:prstGeom>
          <a:solidFill>
            <a:srgbClr val="A4CCCF">
              <a:alpha val="45000"/>
            </a:srgbClr>
          </a:solidFill>
        </p:spPr>
        <p:txBody>
          <a:bodyPr wrap="none" lIns="91440" tIns="45720" rIns="91440" bIns="45720">
            <a:spAutoFit/>
          </a:bodyPr>
          <a:lstStyle/>
          <a:p>
            <a:pPr algn="ctr"/>
            <a:r>
              <a:rPr lang="en-US" sz="4000" b="1" cap="none" spc="0" dirty="0">
                <a:ln w="19050">
                  <a:solidFill>
                    <a:schemeClr val="bg2">
                      <a:lumMod val="60000"/>
                      <a:lumOff val="40000"/>
                    </a:schemeClr>
                  </a:solidFill>
                  <a:prstDash val="solid"/>
                </a:ln>
                <a:effectLst>
                  <a:outerShdw dist="38100" dir="2700000" algn="tl" rotWithShape="0">
                    <a:schemeClr val="accent2"/>
                  </a:outerShdw>
                </a:effectLst>
              </a:rPr>
              <a:t>Navigating the Enterprise to Achieve Greatness</a:t>
            </a:r>
          </a:p>
        </p:txBody>
      </p:sp>
    </p:spTree>
    <p:extLst>
      <p:ext uri="{BB962C8B-B14F-4D97-AF65-F5344CB8AC3E}">
        <p14:creationId xmlns:p14="http://schemas.microsoft.com/office/powerpoint/2010/main" val="217950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0D011A0-F9A6-4826-A7DD-F038A949C76C}"/>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26" name="Picture 2" descr="Image result for expertise">
            <a:extLst>
              <a:ext uri="{FF2B5EF4-FFF2-40B4-BE49-F238E27FC236}">
                <a16:creationId xmlns:a16="http://schemas.microsoft.com/office/drawing/2014/main" id="{BCA6BFB1-DC59-447E-8C03-E5BE222399A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9583" y="-3341"/>
            <a:ext cx="12197827" cy="68890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A32851-E984-4AE0-A709-15F70C871204}"/>
              </a:ext>
            </a:extLst>
          </p:cNvPr>
          <p:cNvSpPr/>
          <p:nvPr/>
        </p:nvSpPr>
        <p:spPr>
          <a:xfrm>
            <a:off x="-107482" y="795546"/>
            <a:ext cx="11705229" cy="5509200"/>
          </a:xfrm>
          <a:prstGeom prst="rect">
            <a:avLst/>
          </a:prstGeom>
        </p:spPr>
        <p:txBody>
          <a:bodyPr wrap="square">
            <a:spAutoFit/>
          </a:bodyPr>
          <a:lstStyle/>
          <a:p>
            <a:pPr fontAlgn="ctr"/>
            <a:r>
              <a:rPr lang="en-US" sz="3200" dirty="0">
                <a:solidFill>
                  <a:schemeClr val="tx1">
                    <a:lumMod val="50000"/>
                  </a:schemeClr>
                </a:solidFill>
                <a:latin typeface="Calibri" panose="020F0502020204030204" pitchFamily="34" charset="0"/>
              </a:rPr>
              <a:t>	Technologies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Cloud/AWS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Web</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Machine Learning</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Big Data</a:t>
            </a:r>
          </a:p>
          <a:p>
            <a:pPr marL="800100" lvl="1" indent="-457200" fontAlgn="ctr">
              <a:buFont typeface="Arial" panose="020B0604020202020204" pitchFamily="34" charset="0"/>
              <a:buChar char="•"/>
            </a:pPr>
            <a:endParaRPr lang="en-US" sz="3200" dirty="0">
              <a:solidFill>
                <a:schemeClr val="tx1">
                  <a:lumMod val="50000"/>
                </a:schemeClr>
              </a:solidFill>
              <a:latin typeface="Calibri" panose="020F0502020204030204" pitchFamily="34" charset="0"/>
            </a:endParaRPr>
          </a:p>
          <a:p>
            <a:pPr marL="342900" lvl="1" fontAlgn="ctr"/>
            <a:r>
              <a:rPr lang="en-US" sz="3200" dirty="0">
                <a:solidFill>
                  <a:schemeClr val="tx1">
                    <a:lumMod val="50000"/>
                  </a:schemeClr>
                </a:solidFill>
                <a:latin typeface="Calibri" panose="020F0502020204030204" pitchFamily="34" charset="0"/>
              </a:rPr>
              <a:t> Languages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JavaScript</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Python</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Golang</a:t>
            </a:r>
          </a:p>
        </p:txBody>
      </p:sp>
      <p:sp>
        <p:nvSpPr>
          <p:cNvPr id="13" name="Content Placeholder 5">
            <a:extLst>
              <a:ext uri="{FF2B5EF4-FFF2-40B4-BE49-F238E27FC236}">
                <a16:creationId xmlns:a16="http://schemas.microsoft.com/office/drawing/2014/main" id="{BDEA438F-C038-4F2E-95BB-E6C1392B4D16}"/>
              </a:ext>
            </a:extLst>
          </p:cNvPr>
          <p:cNvSpPr txBox="1">
            <a:spLocks/>
          </p:cNvSpPr>
          <p:nvPr/>
        </p:nvSpPr>
        <p:spPr>
          <a:xfrm>
            <a:off x="147910" y="18895"/>
            <a:ext cx="12006912" cy="1691484"/>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sz="3600" dirty="0">
                <a:solidFill>
                  <a:schemeClr val="bg1"/>
                </a:solidFill>
              </a:rPr>
              <a:t>Most Used Technologies and Languages</a:t>
            </a:r>
          </a:p>
        </p:txBody>
      </p:sp>
      <p:sp>
        <p:nvSpPr>
          <p:cNvPr id="17" name="TextBox 16">
            <a:extLst>
              <a:ext uri="{FF2B5EF4-FFF2-40B4-BE49-F238E27FC236}">
                <a16:creationId xmlns:a16="http://schemas.microsoft.com/office/drawing/2014/main" id="{B55BF69C-6FB9-413A-9365-378AF6AC0BA2}"/>
              </a:ext>
            </a:extLst>
          </p:cNvPr>
          <p:cNvSpPr txBox="1"/>
          <p:nvPr/>
        </p:nvSpPr>
        <p:spPr>
          <a:xfrm>
            <a:off x="5928942" y="6370440"/>
            <a:ext cx="5448040" cy="400110"/>
          </a:xfrm>
          <a:prstGeom prst="rect">
            <a:avLst/>
          </a:prstGeom>
          <a:noFill/>
        </p:spPr>
        <p:txBody>
          <a:bodyPr wrap="square">
            <a:spAutoFit/>
          </a:bodyPr>
          <a:lstStyle/>
          <a:p>
            <a:pPr algn="ctr"/>
            <a:r>
              <a:rPr lang="en-US" sz="2000" b="1" dirty="0">
                <a:solidFill>
                  <a:srgbClr val="0A60C8"/>
                </a:solidFill>
                <a:hlinkClick r:id="rId4">
                  <a:extLst>
                    <a:ext uri="{A12FA001-AC4F-418D-AE19-62706E023703}">
                      <ahyp:hlinkClr xmlns:ahyp="http://schemas.microsoft.com/office/drawing/2018/hyperlinkcolor" val="tx"/>
                    </a:ext>
                  </a:extLst>
                </a:hlinkClick>
              </a:rPr>
              <a:t>Stack Overflow Developer Survey 2021</a:t>
            </a:r>
            <a:endParaRPr lang="en-US" sz="2000" b="1" dirty="0">
              <a:solidFill>
                <a:srgbClr val="0A60C8"/>
              </a:solidFill>
            </a:endParaRPr>
          </a:p>
        </p:txBody>
      </p:sp>
      <p:pic>
        <p:nvPicPr>
          <p:cNvPr id="21" name="Picture 20" descr="A picture containing text, monitor, screen, computer&#10;&#10;Description automatically generated">
            <a:extLst>
              <a:ext uri="{FF2B5EF4-FFF2-40B4-BE49-F238E27FC236}">
                <a16:creationId xmlns:a16="http://schemas.microsoft.com/office/drawing/2014/main" id="{543B9F54-A357-4104-8C58-AF0BAD68447F}"/>
              </a:ext>
            </a:extLst>
          </p:cNvPr>
          <p:cNvPicPr>
            <a:picLocks noChangeAspect="1"/>
          </p:cNvPicPr>
          <p:nvPr/>
        </p:nvPicPr>
        <p:blipFill>
          <a:blip r:embed="rId5"/>
          <a:stretch>
            <a:fillRect/>
          </a:stretch>
        </p:blipFill>
        <p:spPr>
          <a:xfrm>
            <a:off x="3890259" y="744519"/>
            <a:ext cx="4294372" cy="5619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Chart&#10;&#10;Description automatically generated">
            <a:extLst>
              <a:ext uri="{FF2B5EF4-FFF2-40B4-BE49-F238E27FC236}">
                <a16:creationId xmlns:a16="http://schemas.microsoft.com/office/drawing/2014/main" id="{1A80CB4D-D4D9-474F-88A6-1D24C719882B}"/>
              </a:ext>
            </a:extLst>
          </p:cNvPr>
          <p:cNvPicPr>
            <a:picLocks noChangeAspect="1"/>
          </p:cNvPicPr>
          <p:nvPr/>
        </p:nvPicPr>
        <p:blipFill>
          <a:blip r:embed="rId6"/>
          <a:stretch>
            <a:fillRect/>
          </a:stretch>
        </p:blipFill>
        <p:spPr>
          <a:xfrm>
            <a:off x="7100640" y="2347062"/>
            <a:ext cx="4918362" cy="3942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628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6" end="6"/>
                                            </p:txEl>
                                          </p:spTgt>
                                        </p:tgtEl>
                                        <p:attrNameLst>
                                          <p:attrName>style.color</p:attrName>
                                        </p:attrNameLst>
                                      </p:cBhvr>
                                      <p:to>
                                        <a:srgbClr val="000000"/>
                                      </p:to>
                                    </p:animClr>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 presetClass="entr" presetSubtype="0" fill="hold"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10" fill="hold"/>
                                        <p:tgtEl>
                                          <p:spTgt spid="6">
                                            <p:txEl>
                                              <p:pRg st="7" end="7"/>
                                            </p:txEl>
                                          </p:spTgt>
                                        </p:tgtEl>
                                        <p:attrNameLst>
                                          <p:attrName>style.color</p:attrName>
                                        </p:attrNameLst>
                                      </p:cBhvr>
                                      <p:to>
                                        <a:srgbClr val="000000"/>
                                      </p:to>
                                    </p:animClr>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10" fill="hold"/>
                                        <p:tgtEl>
                                          <p:spTgt spid="6">
                                            <p:txEl>
                                              <p:pRg st="8" end="8"/>
                                            </p:txEl>
                                          </p:spTgt>
                                        </p:tgtEl>
                                        <p:attrNameLst>
                                          <p:attrName>style.color</p:attrName>
                                        </p:attrNameLst>
                                      </p:cBhvr>
                                      <p:to>
                                        <a:srgbClr val="000000"/>
                                      </p:to>
                                    </p:animClr>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10" fill="hold"/>
                                        <p:tgtEl>
                                          <p:spTgt spid="6">
                                            <p:txEl>
                                              <p:pRg st="9" end="9"/>
                                            </p:txEl>
                                          </p:spTgt>
                                        </p:tgtEl>
                                        <p:attrNameLst>
                                          <p:attrName>style.color</p:attrName>
                                        </p:attrNameLst>
                                      </p:cBhvr>
                                      <p:to>
                                        <a:srgbClr val="000000"/>
                                      </p:to>
                                    </p:animClr>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10" fill="hold"/>
                                        <p:tgtEl>
                                          <p:spTgt spid="6">
                                            <p:txEl>
                                              <p:pRg st="10" end="10"/>
                                            </p:txEl>
                                          </p:spTgt>
                                        </p:tgtEl>
                                        <p:attrNameLst>
                                          <p:attrName>style.color</p:attrName>
                                        </p:attrNameLst>
                                      </p:cBhvr>
                                      <p:to>
                                        <a:srgbClr val="000000"/>
                                      </p:to>
                                    </p:animClr>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75C1F7-D34D-4E80-B1D3-F0D5BA87B199}"/>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instein">
            <a:extLst>
              <a:ext uri="{FF2B5EF4-FFF2-40B4-BE49-F238E27FC236}">
                <a16:creationId xmlns:a16="http://schemas.microsoft.com/office/drawing/2014/main" id="{178C7712-4FF3-4D78-9295-BA7C9929B683}"/>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t="10666" b="28296"/>
          <a:stretch/>
        </p:blipFill>
        <p:spPr>
          <a:xfrm>
            <a:off x="2959052" y="-3692"/>
            <a:ext cx="8019829" cy="6876970"/>
          </a:xfrm>
          <a:prstGeom prst="rect">
            <a:avLst/>
          </a:prstGeom>
        </p:spPr>
      </p:pic>
      <p:pic>
        <p:nvPicPr>
          <p:cNvPr id="7" name="Picture 6" descr="einstein">
            <a:extLst>
              <a:ext uri="{FF2B5EF4-FFF2-40B4-BE49-F238E27FC236}">
                <a16:creationId xmlns:a16="http://schemas.microsoft.com/office/drawing/2014/main" id="{0E49D8B3-003A-4FEB-A3A3-D06FF75922FF}"/>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2" t="8767" r="91384" b="32578"/>
          <a:stretch/>
        </p:blipFill>
        <p:spPr>
          <a:xfrm flipH="1">
            <a:off x="-7168" y="0"/>
            <a:ext cx="2973388" cy="7020559"/>
          </a:xfrm>
          <a:prstGeom prst="rect">
            <a:avLst/>
          </a:prstGeom>
        </p:spPr>
      </p:pic>
      <p:pic>
        <p:nvPicPr>
          <p:cNvPr id="9" name="Picture 8" descr="einstein">
            <a:extLst>
              <a:ext uri="{FF2B5EF4-FFF2-40B4-BE49-F238E27FC236}">
                <a16:creationId xmlns:a16="http://schemas.microsoft.com/office/drawing/2014/main" id="{950CF643-900F-4509-92EE-598E624AEA91}"/>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92990" t="10665" r="982" b="34965"/>
          <a:stretch/>
        </p:blipFill>
        <p:spPr>
          <a:xfrm flipH="1">
            <a:off x="10978881" y="-15278"/>
            <a:ext cx="1278186" cy="6807327"/>
          </a:xfrm>
          <a:prstGeom prst="rect">
            <a:avLst/>
          </a:prstGeom>
        </p:spPr>
      </p:pic>
      <p:sp>
        <p:nvSpPr>
          <p:cNvPr id="2" name="Rectangle 1">
            <a:extLst>
              <a:ext uri="{FF2B5EF4-FFF2-40B4-BE49-F238E27FC236}">
                <a16:creationId xmlns:a16="http://schemas.microsoft.com/office/drawing/2014/main" id="{08A67079-0AC6-4C8B-AB03-4802A8F03F27}"/>
              </a:ext>
            </a:extLst>
          </p:cNvPr>
          <p:cNvSpPr/>
          <p:nvPr/>
        </p:nvSpPr>
        <p:spPr>
          <a:xfrm>
            <a:off x="1135" y="2203445"/>
            <a:ext cx="6048010" cy="3477875"/>
          </a:xfrm>
          <a:prstGeom prst="rect">
            <a:avLst/>
          </a:prstGeom>
          <a:solidFill>
            <a:schemeClr val="tx1">
              <a:lumMod val="75000"/>
              <a:alpha val="31000"/>
            </a:schemeClr>
          </a:solidFill>
        </p:spPr>
        <p:txBody>
          <a:bodyPr wrap="square" lIns="91440" tIns="45720" rIns="91440" bIns="45720">
            <a:spAutoFit/>
          </a:bodyPr>
          <a:lstStyle/>
          <a:p>
            <a:r>
              <a:rPr lang="en-US" sz="3600" b="1" cap="none"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rPr>
              <a:t>It’s not that I’m so smart…</a:t>
            </a:r>
            <a:br>
              <a:rPr lang="en-US" sz="3600" b="1" cap="none"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rPr>
            </a:br>
            <a:r>
              <a:rPr lang="en-US" sz="3600" b="1" cap="none"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rPr>
              <a:t>	It’s just that I stay with</a:t>
            </a:r>
            <a:br>
              <a:rPr lang="en-US" sz="3600" b="1" cap="none"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rPr>
            </a:br>
            <a:r>
              <a:rPr lang="en-US" sz="3600" b="1" cap="none"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rPr>
              <a:t>   </a:t>
            </a:r>
            <a:r>
              <a:rPr lang="en-US" sz="500" b="1" cap="none" spc="50" dirty="0">
                <a:ln w="3175" cmpd="sng">
                  <a:solidFill>
                    <a:schemeClr val="bg2">
                      <a:lumMod val="75000"/>
                    </a:schemeClr>
                  </a:solidFill>
                  <a:prstDash val="solid"/>
                </a:ln>
                <a:effectLst>
                  <a:glow rad="38100">
                    <a:schemeClr val="accent1">
                      <a:alpha val="40000"/>
                    </a:schemeClr>
                  </a:glow>
                </a:effectLst>
              </a:rPr>
              <a:t>.</a:t>
            </a:r>
            <a:r>
              <a:rPr lang="en-US" sz="3600" b="1" cap="none" spc="50" dirty="0">
                <a:ln w="3175" cmpd="sng">
                  <a:solidFill>
                    <a:schemeClr val="bg2">
                      <a:lumMod val="75000"/>
                    </a:schemeClr>
                  </a:solidFill>
                  <a:prstDash val="solid"/>
                </a:ln>
                <a:effectLst>
                  <a:glow rad="38100">
                    <a:schemeClr val="accent1">
                      <a:alpha val="40000"/>
                    </a:schemeClr>
                  </a:glow>
                </a:effectLst>
              </a:rPr>
              <a:t> </a:t>
            </a:r>
            <a:r>
              <a:rPr lang="en-US" sz="3600" b="1" cap="none"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rPr>
              <a:t>    the problem longer.</a:t>
            </a:r>
          </a:p>
          <a:p>
            <a:br>
              <a:rPr lang="en-US" sz="1600" b="1"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rPr>
            </a:br>
            <a:r>
              <a:rPr lang="en-US" sz="1600" b="1"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rPr>
              <a:t>			</a:t>
            </a:r>
            <a:r>
              <a:rPr lang="en-US" sz="2400" b="1" cap="none"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rPr>
              <a:t>Albert Einstein</a:t>
            </a:r>
            <a:endParaRPr lang="en-US" sz="3600" b="1" cap="none" spc="50" dirty="0">
              <a:ln w="3175" cmpd="sng">
                <a:solidFill>
                  <a:schemeClr val="bg2">
                    <a:lumMod val="75000"/>
                  </a:schemeClr>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88673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III. developing Your Network</a:t>
            </a:r>
          </a:p>
        </p:txBody>
      </p:sp>
      <p:pic>
        <p:nvPicPr>
          <p:cNvPr id="1028" name="Picture 4" descr="Related image">
            <a:extLst>
              <a:ext uri="{FF2B5EF4-FFF2-40B4-BE49-F238E27FC236}">
                <a16:creationId xmlns:a16="http://schemas.microsoft.com/office/drawing/2014/main" id="{6B023EAC-E77F-43F5-9ADD-4BD414805BB4}"/>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619429" y="-263403"/>
            <a:ext cx="11382895" cy="777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90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3FF3F-C211-47DC-814D-183038ED825E}"/>
              </a:ext>
            </a:extLst>
          </p:cNvPr>
          <p:cNvSpPr/>
          <p:nvPr/>
        </p:nvSpPr>
        <p:spPr>
          <a:xfrm>
            <a:off x="0" y="0"/>
            <a:ext cx="13313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recipe">
            <a:extLst>
              <a:ext uri="{FF2B5EF4-FFF2-40B4-BE49-F238E27FC236}">
                <a16:creationId xmlns:a16="http://schemas.microsoft.com/office/drawing/2014/main" id="{8A017286-EF26-41A1-87FD-CFB77E2391B3}"/>
              </a:ext>
            </a:extLst>
          </p:cNvPr>
          <p:cNvPicPr>
            <a:picLocks noChangeAspect="1" noChangeArrowheads="1"/>
          </p:cNvPicPr>
          <p:nvPr/>
        </p:nvPicPr>
        <p:blipFill>
          <a:blip r:embed="rId3">
            <a:alphaModFix amt="12000"/>
            <a:extLst>
              <a:ext uri="{28A0092B-C50C-407E-A947-70E740481C1C}">
                <a14:useLocalDpi xmlns:a14="http://schemas.microsoft.com/office/drawing/2010/main" val="0"/>
              </a:ext>
            </a:extLst>
          </a:blip>
          <a:srcRect/>
          <a:stretch>
            <a:fillRect/>
          </a:stretch>
        </p:blipFill>
        <p:spPr bwMode="auto">
          <a:xfrm>
            <a:off x="-400536" y="-1552272"/>
            <a:ext cx="12993072" cy="1303019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120844" y="534120"/>
            <a:ext cx="11775322" cy="6423406"/>
          </a:xfrm>
        </p:spPr>
        <p:txBody>
          <a:bodyPr>
            <a:normAutofit/>
          </a:bodyPr>
          <a:lstStyle/>
          <a:p>
            <a:pPr>
              <a:buFont typeface="Wingdings" panose="05000000000000000000" pitchFamily="2" charset="2"/>
              <a:buChar char="§"/>
            </a:pPr>
            <a:r>
              <a:rPr lang="en-US" sz="4000" b="1" dirty="0">
                <a:ln w="0">
                  <a:solidFill>
                    <a:schemeClr val="tx1"/>
                  </a:solidFill>
                </a:ln>
                <a:solidFill>
                  <a:schemeClr val="bg1">
                    <a:lumMod val="95000"/>
                    <a:lumOff val="5000"/>
                  </a:schemeClr>
                </a:solidFill>
                <a:effectLst>
                  <a:outerShdw blurRad="38100" dist="19050" dir="2700000" algn="tl" rotWithShape="0">
                    <a:schemeClr val="dk1">
                      <a:alpha val="40000"/>
                    </a:schemeClr>
                  </a:outerShdw>
                </a:effectLst>
              </a:rPr>
              <a:t>Networking</a:t>
            </a:r>
          </a:p>
          <a:p>
            <a:pPr lvl="1">
              <a:buFont typeface="Wingdings" panose="05000000000000000000" pitchFamily="2" charset="2"/>
              <a:buChar char="§"/>
            </a:pPr>
            <a:r>
              <a:rPr lang="en-US" sz="4000" b="1" dirty="0">
                <a:ln w="0">
                  <a:solidFill>
                    <a:schemeClr val="tx1"/>
                  </a:solidFill>
                </a:ln>
                <a:solidFill>
                  <a:schemeClr val="bg1">
                    <a:lumMod val="95000"/>
                    <a:lumOff val="5000"/>
                  </a:schemeClr>
                </a:solidFill>
                <a:effectLst>
                  <a:outerShdw blurRad="38100" dist="19050" dir="2700000" algn="tl" rotWithShape="0">
                    <a:schemeClr val="dk1">
                      <a:alpha val="40000"/>
                    </a:schemeClr>
                  </a:outerShdw>
                </a:effectLst>
              </a:rPr>
              <a:t>Networking</a:t>
            </a:r>
          </a:p>
          <a:p>
            <a:pPr lvl="2">
              <a:buFont typeface="Wingdings" panose="05000000000000000000" pitchFamily="2" charset="2"/>
              <a:buChar char="§"/>
            </a:pPr>
            <a:r>
              <a:rPr lang="en-US" sz="4000" b="1" dirty="0">
                <a:ln w="0">
                  <a:solidFill>
                    <a:schemeClr val="tx1"/>
                  </a:solidFill>
                </a:ln>
                <a:solidFill>
                  <a:schemeClr val="bg1">
                    <a:lumMod val="95000"/>
                    <a:lumOff val="5000"/>
                  </a:schemeClr>
                </a:solidFill>
                <a:effectLst>
                  <a:outerShdw blurRad="38100" dist="19050" dir="2700000" algn="tl" rotWithShape="0">
                    <a:schemeClr val="dk1">
                      <a:alpha val="40000"/>
                    </a:schemeClr>
                  </a:outerShdw>
                </a:effectLst>
              </a:rPr>
              <a:t>Networking</a:t>
            </a:r>
          </a:p>
          <a:p>
            <a:pPr lvl="3" algn="ctr">
              <a:buFont typeface="Wingdings" panose="05000000000000000000" pitchFamily="2" charset="2"/>
              <a:buChar char="§"/>
            </a:pPr>
            <a:r>
              <a:rPr lang="en-US" sz="4000" b="1" dirty="0">
                <a:ln w="0">
                  <a:solidFill>
                    <a:schemeClr val="tx1"/>
                  </a:solidFill>
                </a:ln>
                <a:solidFill>
                  <a:schemeClr val="bg1">
                    <a:lumMod val="95000"/>
                    <a:lumOff val="5000"/>
                  </a:schemeClr>
                </a:solidFill>
                <a:effectLst>
                  <a:outerShdw blurRad="38100" dist="19050" dir="2700000" algn="tl" rotWithShape="0">
                    <a:schemeClr val="dk1">
                      <a:alpha val="40000"/>
                    </a:schemeClr>
                  </a:outerShdw>
                </a:effectLst>
              </a:rPr>
              <a:t>Plus a heaping portion </a:t>
            </a:r>
            <a:br>
              <a:rPr lang="en-US" sz="4000" b="1" dirty="0">
                <a:ln w="0">
                  <a:solidFill>
                    <a:schemeClr val="tx1"/>
                  </a:solidFill>
                </a:ln>
                <a:solidFill>
                  <a:schemeClr val="bg1">
                    <a:lumMod val="95000"/>
                    <a:lumOff val="5000"/>
                  </a:schemeClr>
                </a:solidFill>
                <a:effectLst>
                  <a:outerShdw blurRad="38100" dist="19050" dir="2700000" algn="tl" rotWithShape="0">
                    <a:schemeClr val="dk1">
                      <a:alpha val="40000"/>
                    </a:schemeClr>
                  </a:outerShdw>
                </a:effectLst>
              </a:rPr>
            </a:br>
            <a:r>
              <a:rPr lang="en-US" sz="4000" b="1" dirty="0">
                <a:ln w="0">
                  <a:solidFill>
                    <a:schemeClr val="tx1"/>
                  </a:solidFill>
                </a:ln>
                <a:solidFill>
                  <a:schemeClr val="bg1">
                    <a:lumMod val="95000"/>
                    <a:lumOff val="5000"/>
                  </a:schemeClr>
                </a:solidFill>
                <a:effectLst>
                  <a:outerShdw blurRad="38100" dist="19050" dir="2700000" algn="tl" rotWithShape="0">
                    <a:schemeClr val="dk1">
                      <a:alpha val="40000"/>
                    </a:schemeClr>
                  </a:outerShdw>
                </a:effectLst>
              </a:rPr>
              <a:t>of passion and enthusiasm!!</a:t>
            </a:r>
          </a:p>
          <a:p>
            <a:pPr marL="0" indent="0" algn="ctr">
              <a:buNone/>
            </a:pPr>
            <a:r>
              <a:rPr lang="en-US" sz="4000" b="1" dirty="0">
                <a:ln w="0">
                  <a:solidFill>
                    <a:schemeClr val="tx1"/>
                  </a:solidFill>
                </a:ln>
                <a:solidFill>
                  <a:schemeClr val="bg1">
                    <a:lumMod val="95000"/>
                    <a:lumOff val="5000"/>
                  </a:schemeClr>
                </a:solidFill>
                <a:effectLst>
                  <a:outerShdw blurRad="38100" dist="19050" dir="2700000" algn="tl" rotWithShape="0">
                    <a:schemeClr val="dk1">
                      <a:alpha val="40000"/>
                    </a:schemeClr>
                  </a:outerShdw>
                </a:effectLst>
              </a:rPr>
              <a:t>If you're shy, join the club. Find someone successful, develop a relationship, and ask them to be your mentor! </a:t>
            </a:r>
            <a:endParaRPr lang="en-US" sz="5400" b="1" dirty="0">
              <a:ln w="0">
                <a:solidFill>
                  <a:schemeClr val="tx1"/>
                </a:solidFill>
              </a:ln>
              <a:solidFill>
                <a:schemeClr val="bg1">
                  <a:lumMod val="95000"/>
                  <a:lumOff val="5000"/>
                </a:schemeClr>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77B80539-8999-44B9-9D95-B5C62606CF46}"/>
              </a:ext>
            </a:extLst>
          </p:cNvPr>
          <p:cNvSpPr txBox="1"/>
          <p:nvPr/>
        </p:nvSpPr>
        <p:spPr>
          <a:xfrm>
            <a:off x="1018328" y="232144"/>
            <a:ext cx="10848070" cy="584775"/>
          </a:xfrm>
          <a:prstGeom prst="rect">
            <a:avLst/>
          </a:prstGeom>
          <a:noFill/>
        </p:spPr>
        <p:txBody>
          <a:bodyPr wrap="square" rtlCol="0">
            <a:spAutoFit/>
          </a:bodyPr>
          <a:lstStyle/>
          <a:p>
            <a:r>
              <a:rPr lang="en-US" sz="3200" b="1" dirty="0">
                <a:solidFill>
                  <a:schemeClr val="bg1"/>
                </a:solidFill>
              </a:rPr>
              <a:t>The 3 Most Important Ingredients For Success in IT</a:t>
            </a:r>
          </a:p>
        </p:txBody>
      </p:sp>
    </p:spTree>
    <p:extLst>
      <p:ext uri="{BB962C8B-B14F-4D97-AF65-F5344CB8AC3E}">
        <p14:creationId xmlns:p14="http://schemas.microsoft.com/office/powerpoint/2010/main" val="301303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5DADAF8-8F4D-41E6-92E3-60B87D2A04EF}"/>
              </a:ext>
            </a:extLst>
          </p:cNvPr>
          <p:cNvSpPr>
            <a:spLocks noGrp="1"/>
          </p:cNvSpPr>
          <p:nvPr>
            <p:ph type="title"/>
          </p:nvPr>
        </p:nvSpPr>
        <p:spPr>
          <a:xfrm>
            <a:off x="1350690" y="878042"/>
            <a:ext cx="9958812" cy="2061006"/>
          </a:xfrm>
        </p:spPr>
        <p:txBody>
          <a:bodyPr>
            <a:normAutofit/>
          </a:bodyPr>
          <a:lstStyle/>
          <a:p>
            <a:r>
              <a:rPr lang="en-US" dirty="0"/>
              <a:t>A GOOD HOCKEY PLAYER PLAYS WHERE THE PUCK IS;  </a:t>
            </a:r>
            <a:br>
              <a:rPr lang="en-US" dirty="0"/>
            </a:br>
            <a:r>
              <a:rPr lang="en-US" dirty="0"/>
              <a:t>	A GREAT HOCKEY PLAYER PLAYS WHERE THE PUCK IS GOING.</a:t>
            </a:r>
          </a:p>
        </p:txBody>
      </p:sp>
      <p:sp>
        <p:nvSpPr>
          <p:cNvPr id="12" name="Text Placeholder 11">
            <a:extLst>
              <a:ext uri="{FF2B5EF4-FFF2-40B4-BE49-F238E27FC236}">
                <a16:creationId xmlns:a16="http://schemas.microsoft.com/office/drawing/2014/main" id="{42CE0F1E-AD34-43CC-8430-C21CF89B54E8}"/>
              </a:ext>
            </a:extLst>
          </p:cNvPr>
          <p:cNvSpPr>
            <a:spLocks noGrp="1"/>
          </p:cNvSpPr>
          <p:nvPr>
            <p:ph type="body" sz="quarter" idx="13"/>
          </p:nvPr>
        </p:nvSpPr>
        <p:spPr>
          <a:xfrm>
            <a:off x="592633" y="3470233"/>
            <a:ext cx="10326624" cy="1446847"/>
          </a:xfrm>
        </p:spPr>
        <p:txBody>
          <a:bodyPr>
            <a:normAutofit/>
          </a:bodyPr>
          <a:lstStyle/>
          <a:p>
            <a:r>
              <a:rPr lang="en-US" sz="2800" dirty="0">
                <a:solidFill>
                  <a:schemeClr val="tx1"/>
                </a:solidFill>
              </a:rPr>
              <a:t>Wayne </a:t>
            </a:r>
            <a:r>
              <a:rPr lang="en-US" sz="2800" dirty="0" err="1">
                <a:solidFill>
                  <a:schemeClr val="tx1"/>
                </a:solidFill>
              </a:rPr>
              <a:t>Gretsky</a:t>
            </a:r>
            <a:r>
              <a:rPr lang="en-US" sz="2800" dirty="0">
                <a:solidFill>
                  <a:schemeClr val="tx1"/>
                </a:solidFill>
              </a:rPr>
              <a:t> – </a:t>
            </a:r>
            <a:br>
              <a:rPr lang="en-US" sz="2800" dirty="0">
                <a:solidFill>
                  <a:schemeClr val="tx1"/>
                </a:solidFill>
              </a:rPr>
            </a:br>
            <a:r>
              <a:rPr lang="en-US" sz="2800" dirty="0">
                <a:solidFill>
                  <a:schemeClr val="tx1"/>
                </a:solidFill>
              </a:rPr>
              <a:t>Considered “The Greatest Hockey Player Ever”</a:t>
            </a:r>
          </a:p>
        </p:txBody>
      </p:sp>
      <p:pic>
        <p:nvPicPr>
          <p:cNvPr id="13" name="Picture 12">
            <a:extLst>
              <a:ext uri="{FF2B5EF4-FFF2-40B4-BE49-F238E27FC236}">
                <a16:creationId xmlns:a16="http://schemas.microsoft.com/office/drawing/2014/main" id="{9CDE95B3-2B3A-4221-AA8A-D871E2A11E65}"/>
              </a:ext>
            </a:extLst>
          </p:cNvPr>
          <p:cNvPicPr>
            <a:picLocks noChangeAspect="1"/>
          </p:cNvPicPr>
          <p:nvPr/>
        </p:nvPicPr>
        <p:blipFill>
          <a:blip r:embed="rId3"/>
          <a:stretch>
            <a:fillRect/>
          </a:stretch>
        </p:blipFill>
        <p:spPr>
          <a:xfrm>
            <a:off x="8881579" y="3270258"/>
            <a:ext cx="2626208" cy="3305400"/>
          </a:xfrm>
          <a:prstGeom prst="rect">
            <a:avLst/>
          </a:prstGeom>
          <a:ln>
            <a:noFill/>
          </a:ln>
          <a:effectLst>
            <a:softEdge rad="112500"/>
          </a:effectLst>
        </p:spPr>
      </p:pic>
      <p:sp>
        <p:nvSpPr>
          <p:cNvPr id="14" name="Rectangle 13">
            <a:extLst>
              <a:ext uri="{FF2B5EF4-FFF2-40B4-BE49-F238E27FC236}">
                <a16:creationId xmlns:a16="http://schemas.microsoft.com/office/drawing/2014/main" id="{D0BF8B7B-A48D-4073-98DB-E407DB8A41F9}"/>
              </a:ext>
            </a:extLst>
          </p:cNvPr>
          <p:cNvSpPr/>
          <p:nvPr/>
        </p:nvSpPr>
        <p:spPr>
          <a:xfrm>
            <a:off x="365051" y="385720"/>
            <a:ext cx="11461898" cy="608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71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BC4987-3E9A-4B0D-88D5-23E3F482A73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networking">
            <a:extLst>
              <a:ext uri="{FF2B5EF4-FFF2-40B4-BE49-F238E27FC236}">
                <a16:creationId xmlns:a16="http://schemas.microsoft.com/office/drawing/2014/main" id="{28DFD15B-9DC3-442F-840B-640B6134CEA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33232" y="0"/>
            <a:ext cx="1365846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1018328" y="422644"/>
            <a:ext cx="3740126" cy="584775"/>
          </a:xfrm>
          <a:prstGeom prst="rect">
            <a:avLst/>
          </a:prstGeom>
          <a:noFill/>
        </p:spPr>
        <p:txBody>
          <a:bodyPr wrap="none" rtlCol="0">
            <a:spAutoFit/>
          </a:bodyPr>
          <a:lstStyle/>
          <a:p>
            <a:r>
              <a:rPr lang="en-US" sz="3200" b="1" dirty="0">
                <a:solidFill>
                  <a:schemeClr val="bg1"/>
                </a:solidFill>
              </a:rPr>
              <a:t>Social Networking</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6842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LinkedIn</a:t>
            </a:r>
          </a:p>
          <a:p>
            <a:pPr>
              <a:buFont typeface="Wingdings" panose="05000000000000000000" pitchFamily="2" charset="2"/>
              <a:buChar char="§"/>
            </a:pPr>
            <a:r>
              <a:rPr lang="en-US" sz="3200" b="1" dirty="0">
                <a:solidFill>
                  <a:schemeClr val="bg1">
                    <a:lumMod val="50000"/>
                    <a:lumOff val="50000"/>
                  </a:schemeClr>
                </a:solidFill>
              </a:rPr>
              <a:t>GitHub</a:t>
            </a:r>
          </a:p>
          <a:p>
            <a:pPr>
              <a:buFont typeface="Wingdings" panose="05000000000000000000" pitchFamily="2" charset="2"/>
              <a:buChar char="§"/>
            </a:pPr>
            <a:r>
              <a:rPr lang="en-US" sz="3200" b="1" dirty="0">
                <a:solidFill>
                  <a:schemeClr val="bg1">
                    <a:lumMod val="50000"/>
                    <a:lumOff val="50000"/>
                  </a:schemeClr>
                </a:solidFill>
              </a:rPr>
              <a:t>Stack Overflow</a:t>
            </a:r>
          </a:p>
          <a:p>
            <a:pPr>
              <a:buFont typeface="Wingdings" panose="05000000000000000000" pitchFamily="2" charset="2"/>
              <a:buChar char="§"/>
            </a:pPr>
            <a:r>
              <a:rPr lang="en-US" sz="3200" b="1" dirty="0">
                <a:solidFill>
                  <a:schemeClr val="bg1">
                    <a:lumMod val="50000"/>
                    <a:lumOff val="50000"/>
                  </a:schemeClr>
                </a:solidFill>
              </a:rPr>
              <a:t>Apache Software Foundation</a:t>
            </a:r>
          </a:p>
          <a:p>
            <a:pPr>
              <a:buFont typeface="Wingdings" panose="05000000000000000000" pitchFamily="2" charset="2"/>
              <a:buChar char="§"/>
            </a:pPr>
            <a:r>
              <a:rPr lang="en-US" sz="3200" b="1" dirty="0">
                <a:solidFill>
                  <a:schemeClr val="bg1">
                    <a:lumMod val="50000"/>
                    <a:lumOff val="50000"/>
                  </a:schemeClr>
                </a:solidFill>
              </a:rPr>
              <a:t>Java Community Process /Open JDK</a:t>
            </a:r>
          </a:p>
          <a:p>
            <a:pPr>
              <a:buFont typeface="Wingdings" panose="05000000000000000000" pitchFamily="2" charset="2"/>
              <a:buChar char="§"/>
            </a:pPr>
            <a:r>
              <a:rPr lang="en-US" sz="3200" b="1" dirty="0">
                <a:solidFill>
                  <a:schemeClr val="bg1">
                    <a:lumMod val="50000"/>
                    <a:lumOff val="50000"/>
                  </a:schemeClr>
                </a:solidFill>
              </a:rPr>
              <a:t>Source Forge</a:t>
            </a:r>
          </a:p>
        </p:txBody>
      </p:sp>
    </p:spTree>
    <p:extLst>
      <p:ext uri="{BB962C8B-B14F-4D97-AF65-F5344CB8AC3E}">
        <p14:creationId xmlns:p14="http://schemas.microsoft.com/office/powerpoint/2010/main" val="84127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09D43-1620-4AEF-9A96-4631B571E0FF}"/>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editorial">
            <a:extLst>
              <a:ext uri="{FF2B5EF4-FFF2-40B4-BE49-F238E27FC236}">
                <a16:creationId xmlns:a16="http://schemas.microsoft.com/office/drawing/2014/main" id="{54930BDD-0D6A-47ED-B120-560ED1F1CE6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3837728" y="765544"/>
            <a:ext cx="3453189" cy="584775"/>
          </a:xfrm>
          <a:prstGeom prst="rect">
            <a:avLst/>
          </a:prstGeom>
          <a:noFill/>
        </p:spPr>
        <p:txBody>
          <a:bodyPr wrap="none" rtlCol="0">
            <a:spAutoFit/>
          </a:bodyPr>
          <a:lstStyle/>
          <a:p>
            <a:r>
              <a:rPr lang="en-US" sz="3200" b="1" dirty="0">
                <a:solidFill>
                  <a:schemeClr val="bg1"/>
                </a:solidFill>
              </a:rPr>
              <a:t>Editorial Content</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35036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InfoQ</a:t>
            </a:r>
          </a:p>
          <a:p>
            <a:pPr>
              <a:buFont typeface="Wingdings" panose="05000000000000000000" pitchFamily="2" charset="2"/>
              <a:buChar char="§"/>
            </a:pPr>
            <a:r>
              <a:rPr lang="en-US" sz="3200" b="1" dirty="0" err="1">
                <a:solidFill>
                  <a:schemeClr val="bg1">
                    <a:lumMod val="50000"/>
                    <a:lumOff val="50000"/>
                  </a:schemeClr>
                </a:solidFill>
              </a:rPr>
              <a:t>DZone</a:t>
            </a:r>
            <a:endParaRPr lang="en-US" sz="3200" b="1" dirty="0">
              <a:solidFill>
                <a:schemeClr val="bg1">
                  <a:lumMod val="50000"/>
                  <a:lumOff val="50000"/>
                </a:schemeClr>
              </a:solidFill>
            </a:endParaRPr>
          </a:p>
          <a:p>
            <a:pPr>
              <a:buFont typeface="Wingdings" panose="05000000000000000000" pitchFamily="2" charset="2"/>
              <a:buChar char="§"/>
            </a:pPr>
            <a:r>
              <a:rPr lang="en-US" sz="3200" b="1" dirty="0" err="1">
                <a:solidFill>
                  <a:schemeClr val="bg1">
                    <a:lumMod val="50000"/>
                    <a:lumOff val="50000"/>
                  </a:schemeClr>
                </a:solidFill>
              </a:rPr>
              <a:t>CodeRanch</a:t>
            </a:r>
            <a:endParaRPr lang="en-US" sz="3200" b="1" dirty="0">
              <a:solidFill>
                <a:schemeClr val="bg1">
                  <a:lumMod val="50000"/>
                  <a:lumOff val="50000"/>
                </a:schemeClr>
              </a:solidFill>
            </a:endParaRPr>
          </a:p>
          <a:p>
            <a:pPr>
              <a:buFont typeface="Wingdings" panose="05000000000000000000" pitchFamily="2" charset="2"/>
              <a:buChar char="§"/>
            </a:pPr>
            <a:r>
              <a:rPr lang="en-US" sz="3200" b="1" dirty="0">
                <a:solidFill>
                  <a:schemeClr val="bg1">
                    <a:lumMod val="50000"/>
                    <a:lumOff val="50000"/>
                  </a:schemeClr>
                </a:solidFill>
              </a:rPr>
              <a:t>Java Code Geeks</a:t>
            </a:r>
          </a:p>
          <a:p>
            <a:pPr>
              <a:buFont typeface="Wingdings" panose="05000000000000000000" pitchFamily="2" charset="2"/>
              <a:buChar char="§"/>
            </a:pPr>
            <a:r>
              <a:rPr lang="en-US" sz="3200" b="1" dirty="0">
                <a:solidFill>
                  <a:schemeClr val="bg1">
                    <a:lumMod val="50000"/>
                    <a:lumOff val="50000"/>
                  </a:schemeClr>
                </a:solidFill>
              </a:rPr>
              <a:t>Reddit</a:t>
            </a:r>
          </a:p>
        </p:txBody>
      </p:sp>
    </p:spTree>
    <p:extLst>
      <p:ext uri="{BB962C8B-B14F-4D97-AF65-F5344CB8AC3E}">
        <p14:creationId xmlns:p14="http://schemas.microsoft.com/office/powerpoint/2010/main" val="293406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ile:American etiquette and rules of politeness (1883) (14782011134).jpg">
            <a:extLst>
              <a:ext uri="{FF2B5EF4-FFF2-40B4-BE49-F238E27FC236}">
                <a16:creationId xmlns:a16="http://schemas.microsoft.com/office/drawing/2014/main" id="{A6FF1418-BF13-4953-A961-627FC2246B1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293453" y="-2505772"/>
            <a:ext cx="23914826" cy="13691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IV. Office Etiquette</a:t>
            </a:r>
          </a:p>
        </p:txBody>
      </p:sp>
    </p:spTree>
    <p:extLst>
      <p:ext uri="{BB962C8B-B14F-4D97-AF65-F5344CB8AC3E}">
        <p14:creationId xmlns:p14="http://schemas.microsoft.com/office/powerpoint/2010/main" val="31272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318A03-D0F9-4F83-A64A-3537B790D599}"/>
              </a:ext>
            </a:extLst>
          </p:cNvPr>
          <p:cNvSpPr/>
          <p:nvPr/>
        </p:nvSpPr>
        <p:spPr>
          <a:xfrm>
            <a:off x="0" y="1"/>
            <a:ext cx="12409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id="{24815449-CBB5-4279-BAB8-5CE713AF5F30}"/>
              </a:ext>
            </a:extLst>
          </p:cNvPr>
          <p:cNvPicPr>
            <a:picLocks noChangeAspect="1" noChangeArrowheads="1"/>
          </p:cNvPicPr>
          <p:nvPr/>
        </p:nvPicPr>
        <p:blipFill rotWithShape="1">
          <a:blip r:embed="rId3">
            <a:alphaModFix amt="12000"/>
            <a:extLst>
              <a:ext uri="{28A0092B-C50C-407E-A947-70E740481C1C}">
                <a14:useLocalDpi xmlns:a14="http://schemas.microsoft.com/office/drawing/2010/main" val="0"/>
              </a:ext>
            </a:extLst>
          </a:blip>
          <a:srcRect b="10000"/>
          <a:stretch/>
        </p:blipFill>
        <p:spPr bwMode="auto">
          <a:xfrm>
            <a:off x="0" y="-74126"/>
            <a:ext cx="12409714"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C460B6-33C9-40C5-B90A-A7966485D9D6}"/>
              </a:ext>
            </a:extLst>
          </p:cNvPr>
          <p:cNvSpPr/>
          <p:nvPr/>
        </p:nvSpPr>
        <p:spPr>
          <a:xfrm>
            <a:off x="-5519" y="1883859"/>
            <a:ext cx="12398564" cy="3877985"/>
          </a:xfrm>
          <a:prstGeom prst="rect">
            <a:avLst/>
          </a:prstGeom>
        </p:spPr>
        <p:txBody>
          <a:bodyPr wrap="square">
            <a:spAutoFit/>
          </a:bodyPr>
          <a:lstStyle/>
          <a:p>
            <a:pPr marL="457200" indent="-457200" fontAlgn="ctr">
              <a:spcAft>
                <a:spcPts val="1200"/>
              </a:spcAft>
              <a:buFont typeface="Arial" panose="020B0604020202020204" pitchFamily="34" charset="0"/>
              <a:buChar char="•"/>
            </a:pPr>
            <a:r>
              <a:rPr lang="en-US" sz="5400" dirty="0">
                <a:ln w="0"/>
                <a:solidFill>
                  <a:schemeClr val="bg1">
                    <a:lumMod val="95000"/>
                    <a:lumOff val="5000"/>
                  </a:schemeClr>
                </a:solidFill>
                <a:effectLst>
                  <a:outerShdw blurRad="38100" dist="19050" dir="2700000" algn="tl" rotWithShape="0">
                    <a:schemeClr val="dk1">
                      <a:alpha val="40000"/>
                    </a:schemeClr>
                  </a:outerShdw>
                </a:effectLst>
                <a:latin typeface="Calibri" panose="020F0502020204030204" pitchFamily="34" charset="0"/>
              </a:rPr>
              <a:t>Be respectful of our differences: </a:t>
            </a:r>
          </a:p>
          <a:p>
            <a:pPr marL="914400" lvl="1" indent="-457200" fontAlgn="ctr">
              <a:spcAft>
                <a:spcPts val="1200"/>
              </a:spcAft>
              <a:buFont typeface="Arial" panose="020B0604020202020204" pitchFamily="34" charset="0"/>
              <a:buChar char="•"/>
            </a:pPr>
            <a:r>
              <a:rPr lang="en-US" sz="5400" dirty="0">
                <a:ln w="0"/>
                <a:solidFill>
                  <a:schemeClr val="bg1">
                    <a:lumMod val="95000"/>
                    <a:lumOff val="5000"/>
                  </a:schemeClr>
                </a:solidFill>
                <a:effectLst>
                  <a:outerShdw blurRad="38100" dist="19050" dir="2700000" algn="tl" rotWithShape="0">
                    <a:schemeClr val="dk1">
                      <a:alpha val="40000"/>
                    </a:schemeClr>
                  </a:outerShdw>
                </a:effectLst>
                <a:latin typeface="Calibri" panose="020F0502020204030204" pitchFamily="34" charset="0"/>
              </a:rPr>
              <a:t>People are people, </a:t>
            </a:r>
          </a:p>
          <a:p>
            <a:pPr marL="914400" lvl="1" indent="-457200" fontAlgn="ctr">
              <a:spcAft>
                <a:spcPts val="1200"/>
              </a:spcAft>
              <a:buFont typeface="Arial" panose="020B0604020202020204" pitchFamily="34" charset="0"/>
              <a:buChar char="•"/>
            </a:pPr>
            <a:r>
              <a:rPr lang="en-US" sz="5400" dirty="0">
                <a:ln w="0"/>
                <a:solidFill>
                  <a:schemeClr val="bg1">
                    <a:lumMod val="95000"/>
                    <a:lumOff val="5000"/>
                  </a:schemeClr>
                </a:solidFill>
                <a:effectLst>
                  <a:outerShdw blurRad="38100" dist="19050" dir="2700000" algn="tl" rotWithShape="0">
                    <a:schemeClr val="dk1">
                      <a:alpha val="40000"/>
                    </a:schemeClr>
                  </a:outerShdw>
                </a:effectLst>
                <a:latin typeface="Calibri" panose="020F0502020204030204" pitchFamily="34" charset="0"/>
              </a:rPr>
              <a:t>No different from you and me!</a:t>
            </a:r>
          </a:p>
          <a:p>
            <a:pPr marL="457200" indent="-457200" fontAlgn="ctr">
              <a:spcAft>
                <a:spcPts val="1200"/>
              </a:spcAft>
              <a:buFont typeface="Arial" panose="020B0604020202020204" pitchFamily="34" charset="0"/>
              <a:buChar char="•"/>
            </a:pPr>
            <a:r>
              <a:rPr lang="en-US" sz="5400" dirty="0">
                <a:ln w="0"/>
                <a:solidFill>
                  <a:schemeClr val="bg1">
                    <a:lumMod val="95000"/>
                    <a:lumOff val="5000"/>
                  </a:schemeClr>
                </a:solidFill>
                <a:effectLst>
                  <a:outerShdw blurRad="38100" dist="19050" dir="2700000" algn="tl" rotWithShape="0">
                    <a:schemeClr val="dk1">
                      <a:alpha val="40000"/>
                    </a:schemeClr>
                  </a:outerShdw>
                </a:effectLst>
                <a:latin typeface="Calibri" panose="020F0502020204030204" pitchFamily="34" charset="0"/>
              </a:rPr>
              <a:t>Don't indulge in office gossip.</a:t>
            </a:r>
          </a:p>
        </p:txBody>
      </p:sp>
    </p:spTree>
    <p:extLst>
      <p:ext uri="{BB962C8B-B14F-4D97-AF65-F5344CB8AC3E}">
        <p14:creationId xmlns:p14="http://schemas.microsoft.com/office/powerpoint/2010/main" val="97780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summary">
            <a:extLst>
              <a:ext uri="{FF2B5EF4-FFF2-40B4-BE49-F238E27FC236}">
                <a16:creationId xmlns:a16="http://schemas.microsoft.com/office/drawing/2014/main" id="{D1AA576B-8CE4-4F56-A5DE-5337DD9022D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0" y="-41663"/>
            <a:ext cx="12192000" cy="82981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DB4CCF-CD29-495B-A89E-6711C1B79FE9}"/>
              </a:ext>
            </a:extLst>
          </p:cNvPr>
          <p:cNvSpPr txBox="1"/>
          <p:nvPr/>
        </p:nvSpPr>
        <p:spPr>
          <a:xfrm rot="20931154">
            <a:off x="698634" y="4041325"/>
            <a:ext cx="10835920" cy="769441"/>
          </a:xfrm>
          <a:prstGeom prst="rect">
            <a:avLst/>
          </a:prstGeom>
          <a:noFill/>
        </p:spPr>
        <p:txBody>
          <a:bodyPr wrap="square">
            <a:spAutoFit/>
          </a:bodyPr>
          <a:lstStyle/>
          <a:p>
            <a:pPr algn="ctr" fontAlgn="ctr">
              <a:spcAft>
                <a:spcPts val="1200"/>
              </a:spcAft>
            </a:pPr>
            <a:r>
              <a:rPr lang="en-US" sz="4400" b="1" dirty="0">
                <a:solidFill>
                  <a:schemeClr val="bg1"/>
                </a:solidFill>
                <a:latin typeface="Calibri" panose="020F0502020204030204" pitchFamily="34" charset="0"/>
                <a:ea typeface="+mn-ea"/>
                <a:cs typeface="+mn-cs"/>
              </a:rPr>
              <a:t>If you want to be great, do great things!</a:t>
            </a:r>
          </a:p>
        </p:txBody>
      </p:sp>
    </p:spTree>
    <p:extLst>
      <p:ext uri="{BB962C8B-B14F-4D97-AF65-F5344CB8AC3E}">
        <p14:creationId xmlns:p14="http://schemas.microsoft.com/office/powerpoint/2010/main" val="150811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50"/>
                                        <p:tgtEl>
                                          <p:spTgt spid="7"/>
                                        </p:tgtEl>
                                      </p:cBhvr>
                                    </p:animEffect>
                                    <p:anim calcmode="lin" valueType="num">
                                      <p:cBhvr>
                                        <p:cTn id="8" dur="1250" fill="hold"/>
                                        <p:tgtEl>
                                          <p:spTgt spid="7"/>
                                        </p:tgtEl>
                                        <p:attrNameLst>
                                          <p:attrName>ppt_w</p:attrName>
                                        </p:attrNameLst>
                                      </p:cBhvr>
                                      <p:tavLst>
                                        <p:tav tm="0" fmla="#ppt_w*sin(2.5*pi*$)">
                                          <p:val>
                                            <p:fltVal val="0"/>
                                          </p:val>
                                        </p:tav>
                                        <p:tav tm="100000">
                                          <p:val>
                                            <p:fltVal val="1"/>
                                          </p:val>
                                        </p:tav>
                                      </p:tavLst>
                                    </p:anim>
                                    <p:anim calcmode="lin" valueType="num">
                                      <p:cBhvr>
                                        <p:cTn id="9" dur="1250" fill="hold"/>
                                        <p:tgtEl>
                                          <p:spTgt spid="7"/>
                                        </p:tgtEl>
                                        <p:attrNameLst>
                                          <p:attrName>ppt_h</p:attrName>
                                        </p:attrNameLst>
                                      </p:cBhvr>
                                      <p:tavLst>
                                        <p:tav tm="0">
                                          <p:val>
                                            <p:strVal val="#ppt_h"/>
                                          </p:val>
                                        </p:tav>
                                        <p:tav tm="100000">
                                          <p:val>
                                            <p:strVal val="#ppt_h"/>
                                          </p:val>
                                        </p:tav>
                                      </p:tavLst>
                                    </p:anim>
                                  </p:childTnLst>
                                </p:cTn>
                              </p:par>
                              <p:par>
                                <p:cTn id="10" presetID="26" presetClass="entr" presetSubtype="0" fill="hold" grpId="1"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1FEC71-B019-49F7-9716-D1E78E138AE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Content Placeholder 4">
            <a:extLst>
              <a:ext uri="{FF2B5EF4-FFF2-40B4-BE49-F238E27FC236}">
                <a16:creationId xmlns:a16="http://schemas.microsoft.com/office/drawing/2014/main" id="{0B406736-5D34-4A1E-A2BE-BEF2DC804C29}"/>
              </a:ext>
            </a:extLst>
          </p:cNvPr>
          <p:cNvSpPr>
            <a:spLocks noGrp="1"/>
          </p:cNvSpPr>
          <p:nvPr>
            <p:ph idx="1"/>
          </p:nvPr>
        </p:nvSpPr>
        <p:spPr>
          <a:xfrm>
            <a:off x="264764" y="1288383"/>
            <a:ext cx="11771057" cy="5293112"/>
          </a:xfrm>
        </p:spPr>
        <p:txBody>
          <a:bodyPr>
            <a:normAutofit fontScale="77500" lnSpcReduction="20000"/>
          </a:bodyPr>
          <a:lstStyle/>
          <a:p>
            <a:pPr marL="0" indent="0">
              <a:lnSpc>
                <a:spcPct val="120000"/>
              </a:lnSpc>
              <a:spcBef>
                <a:spcPts val="0"/>
              </a:spcBef>
              <a:spcAft>
                <a:spcPts val="1200"/>
              </a:spcAft>
              <a:buNone/>
            </a:pPr>
            <a:r>
              <a:rPr lang="en-US" sz="3200" dirty="0">
                <a:solidFill>
                  <a:schemeClr val="bg1"/>
                </a:solidFill>
              </a:rPr>
              <a:t>About me – Victor Grazi</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VP Enterprise Infrastructure Engineering at Nomura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on the Java Community Process Executive Committee</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Outstanding Spec Lead for JSR 354 – Java Money &amp; Currency</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as Java Lead Editor at InfoQ</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Java Champion since 2014</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Pluralsight course author – Regular Expressions in Java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Frequent speaker at technical conferences</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Built major systems at Bank of NY, Credit Suisse, Citibank, JP Morgan, Nomura, and others.</a:t>
            </a:r>
          </a:p>
          <a:p>
            <a:pPr>
              <a:lnSpc>
                <a:spcPct val="120000"/>
              </a:lnSpc>
              <a:spcBef>
                <a:spcPts val="0"/>
              </a:spcBef>
              <a:spcAft>
                <a:spcPts val="1200"/>
              </a:spcAft>
              <a:buFont typeface="Arial" panose="020B0604020202020204" pitchFamily="34" charset="0"/>
              <a:buChar char="•"/>
            </a:pPr>
            <a:endParaRPr lang="en-US" sz="3200" dirty="0">
              <a:solidFill>
                <a:schemeClr val="tx1">
                  <a:lumMod val="65000"/>
                </a:schemeClr>
              </a:solidFill>
            </a:endParaRPr>
          </a:p>
        </p:txBody>
      </p:sp>
      <p:pic>
        <p:nvPicPr>
          <p:cNvPr id="2" name="Picture 1">
            <a:extLst>
              <a:ext uri="{FF2B5EF4-FFF2-40B4-BE49-F238E27FC236}">
                <a16:creationId xmlns:a16="http://schemas.microsoft.com/office/drawing/2014/main" id="{CB9EA676-33EF-464A-B2F4-1EA629E49BE8}"/>
              </a:ext>
            </a:extLst>
          </p:cNvPr>
          <p:cNvPicPr>
            <a:picLocks noChangeAspect="1"/>
          </p:cNvPicPr>
          <p:nvPr/>
        </p:nvPicPr>
        <p:blipFill>
          <a:blip r:embed="rId3"/>
          <a:stretch>
            <a:fillRect/>
          </a:stretch>
        </p:blipFill>
        <p:spPr>
          <a:xfrm>
            <a:off x="-483089" y="-21620"/>
            <a:ext cx="15997352" cy="646485"/>
          </a:xfrm>
          <a:prstGeom prst="rect">
            <a:avLst/>
          </a:prstGeom>
        </p:spPr>
      </p:pic>
      <p:pic>
        <p:nvPicPr>
          <p:cNvPr id="4" name="Picture 3">
            <a:extLst>
              <a:ext uri="{FF2B5EF4-FFF2-40B4-BE49-F238E27FC236}">
                <a16:creationId xmlns:a16="http://schemas.microsoft.com/office/drawing/2014/main" id="{DD60FBD0-0991-487B-96AD-3A1748A1C61E}"/>
              </a:ext>
            </a:extLst>
          </p:cNvPr>
          <p:cNvPicPr>
            <a:picLocks noChangeAspect="1"/>
          </p:cNvPicPr>
          <p:nvPr/>
        </p:nvPicPr>
        <p:blipFill rotWithShape="1">
          <a:blip r:embed="rId4"/>
          <a:srcRect t="17801"/>
          <a:stretch/>
        </p:blipFill>
        <p:spPr>
          <a:xfrm>
            <a:off x="4979810" y="754743"/>
            <a:ext cx="7073316" cy="510566"/>
          </a:xfrm>
          <a:prstGeom prst="rect">
            <a:avLst/>
          </a:prstGeom>
        </p:spPr>
      </p:pic>
    </p:spTree>
    <p:extLst>
      <p:ext uri="{BB962C8B-B14F-4D97-AF65-F5344CB8AC3E}">
        <p14:creationId xmlns:p14="http://schemas.microsoft.com/office/powerpoint/2010/main" val="236248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5">
                                            <p:txEl>
                                              <p:pRg st="1" end="1"/>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5">
                                            <p:txEl>
                                              <p:pRg st="2" end="2"/>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5">
                                            <p:txEl>
                                              <p:pRg st="3" end="3"/>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5">
                                            <p:txEl>
                                              <p:pRg st="4" end="4"/>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5">
                                            <p:txEl>
                                              <p:pRg st="5" end="5"/>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5">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5">
                                            <p:txEl>
                                              <p:pRg st="7" end="7"/>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5">
                                            <p:txEl>
                                              <p:pRg st="8" end="8"/>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29C93E-A186-433C-821A-0C439806EF6B}"/>
              </a:ext>
            </a:extLst>
          </p:cNvPr>
          <p:cNvSpPr/>
          <p:nvPr/>
        </p:nvSpPr>
        <p:spPr>
          <a:xfrm>
            <a:off x="-504756" y="0"/>
            <a:ext cx="13083514" cy="6858000"/>
          </a:xfrm>
          <a:prstGeom prst="rect">
            <a:avLst/>
          </a:prstGeom>
          <a:solidFill>
            <a:srgbClr val="051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ow to Write a Strong Conclusion Based on the Outstanding Essay Conclusion Examples">
            <a:extLst>
              <a:ext uri="{FF2B5EF4-FFF2-40B4-BE49-F238E27FC236}">
                <a16:creationId xmlns:a16="http://schemas.microsoft.com/office/drawing/2014/main" id="{123560A0-96FF-4D0C-9242-9715BEEA3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1490">
            <a:off x="-1158931" y="-348864"/>
            <a:ext cx="14391865" cy="7555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9DBB41-B474-4725-8598-EBE49BA2FBD6}"/>
              </a:ext>
            </a:extLst>
          </p:cNvPr>
          <p:cNvSpPr/>
          <p:nvPr/>
        </p:nvSpPr>
        <p:spPr>
          <a:xfrm rot="21114488">
            <a:off x="3079944" y="4146917"/>
            <a:ext cx="5973110" cy="2646878"/>
          </a:xfrm>
          <a:prstGeom prst="rect">
            <a:avLst/>
          </a:prstGeom>
          <a:noFill/>
        </p:spPr>
        <p:txBody>
          <a:bodyPr wrap="none" lIns="91440" tIns="45720" rIns="91440" bIns="45720">
            <a:spAutoFit/>
          </a:bodyPr>
          <a:lstStyle/>
          <a:p>
            <a:pPr algn="ctr"/>
            <a:r>
              <a:rPr lang="en-US" sz="16600" dirty="0">
                <a:ln w="0"/>
                <a:effectLst>
                  <a:outerShdw blurRad="38100" dist="19050" dir="2700000" algn="tl" rotWithShape="0">
                    <a:schemeClr val="dk1">
                      <a:alpha val="40000"/>
                    </a:schemeClr>
                  </a:outerShdw>
                </a:effectLst>
                <a:latin typeface="Freestyle Script" panose="030804020302050B0404" pitchFamily="66" charset="0"/>
              </a:rPr>
              <a:t>Questions?</a:t>
            </a:r>
          </a:p>
        </p:txBody>
      </p:sp>
    </p:spTree>
    <p:extLst>
      <p:ext uri="{BB962C8B-B14F-4D97-AF65-F5344CB8AC3E}">
        <p14:creationId xmlns:p14="http://schemas.microsoft.com/office/powerpoint/2010/main" val="9753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ADAD91-27DD-4904-A03B-E2D54FD94A17}"/>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job">
            <a:extLst>
              <a:ext uri="{FF2B5EF4-FFF2-40B4-BE49-F238E27FC236}">
                <a16:creationId xmlns:a16="http://schemas.microsoft.com/office/drawing/2014/main" id="{E33A6CFE-2E14-4AFA-9F7F-65B9433683D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79283" y="126566"/>
            <a:ext cx="11833436" cy="6630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 Landing (and keeping) a CAREER KIND of Job</a:t>
            </a:r>
          </a:p>
        </p:txBody>
      </p:sp>
    </p:spTree>
    <p:extLst>
      <p:ext uri="{BB962C8B-B14F-4D97-AF65-F5344CB8AC3E}">
        <p14:creationId xmlns:p14="http://schemas.microsoft.com/office/powerpoint/2010/main" val="93276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resume">
            <a:extLst>
              <a:ext uri="{FF2B5EF4-FFF2-40B4-BE49-F238E27FC236}">
                <a16:creationId xmlns:a16="http://schemas.microsoft.com/office/drawing/2014/main" id="{F0E803C1-8400-48CF-B91C-7907F7BF2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21"/>
          <a:stretch/>
        </p:blipFill>
        <p:spPr bwMode="auto">
          <a:xfrm>
            <a:off x="-34246" y="0"/>
            <a:ext cx="12260492" cy="69214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9AF9C1-E191-49AF-83BA-95792B7C7B17}"/>
              </a:ext>
            </a:extLst>
          </p:cNvPr>
          <p:cNvSpPr/>
          <p:nvPr/>
        </p:nvSpPr>
        <p:spPr>
          <a:xfrm>
            <a:off x="0" y="0"/>
            <a:ext cx="12192000" cy="68580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77C624-3550-4F38-8B25-C21210BE9D05}"/>
              </a:ext>
            </a:extLst>
          </p:cNvPr>
          <p:cNvSpPr>
            <a:spLocks noGrp="1"/>
          </p:cNvSpPr>
          <p:nvPr>
            <p:ph idx="1"/>
          </p:nvPr>
        </p:nvSpPr>
        <p:spPr>
          <a:xfrm>
            <a:off x="310216" y="442934"/>
            <a:ext cx="11359286" cy="6242424"/>
          </a:xfrm>
        </p:spPr>
        <p:txBody>
          <a:bodyPr>
            <a:normAutofit fontScale="92500" lnSpcReduction="10000"/>
          </a:bodyPr>
          <a:lstStyle/>
          <a:p>
            <a:pPr fontAlgn="ctr">
              <a:buFont typeface="Arial" panose="020B0604020202020204" pitchFamily="34" charset="0"/>
              <a:buChar char="•"/>
            </a:pPr>
            <a:r>
              <a:rPr lang="en-US" sz="3200" b="1" dirty="0">
                <a:ln>
                  <a:solidFill>
                    <a:schemeClr val="tx1">
                      <a:lumMod val="85000"/>
                    </a:schemeClr>
                  </a:solidFill>
                </a:ln>
                <a:solidFill>
                  <a:schemeClr val="bg1">
                    <a:lumMod val="50000"/>
                    <a:lumOff val="50000"/>
                  </a:schemeClr>
                </a:solidFill>
              </a:rPr>
              <a:t>Financial and Technology pay the highest</a:t>
            </a:r>
          </a:p>
          <a:p>
            <a:pPr fontAlgn="ctr">
              <a:buFont typeface="Arial" panose="020B0604020202020204" pitchFamily="34" charset="0"/>
              <a:buChar char="•"/>
            </a:pPr>
            <a:r>
              <a:rPr lang="en-US" sz="3200" b="1" dirty="0">
                <a:ln>
                  <a:solidFill>
                    <a:schemeClr val="tx1">
                      <a:lumMod val="85000"/>
                    </a:schemeClr>
                  </a:solidFill>
                </a:ln>
                <a:solidFill>
                  <a:schemeClr val="bg1">
                    <a:lumMod val="50000"/>
                    <a:lumOff val="50000"/>
                  </a:schemeClr>
                </a:solidFill>
              </a:rPr>
              <a:t>Don’t leave gaps in your resume. </a:t>
            </a:r>
          </a:p>
          <a:p>
            <a:pPr fontAlgn="ctr">
              <a:buFont typeface="Arial" panose="020B0604020202020204" pitchFamily="34" charset="0"/>
              <a:buChar char="•"/>
            </a:pPr>
            <a:r>
              <a:rPr lang="en-US" sz="3200" b="1" dirty="0">
                <a:ln>
                  <a:solidFill>
                    <a:schemeClr val="tx1">
                      <a:lumMod val="85000"/>
                    </a:schemeClr>
                  </a:solidFill>
                </a:ln>
                <a:solidFill>
                  <a:schemeClr val="bg1">
                    <a:lumMod val="50000"/>
                    <a:lumOff val="50000"/>
                  </a:schemeClr>
                </a:solidFill>
              </a:rPr>
              <a:t>Have a professional review your resume. Recruiters will do this for free. </a:t>
            </a:r>
          </a:p>
          <a:p>
            <a:pPr fontAlgn="ctr">
              <a:buFont typeface="Arial" panose="020B0604020202020204" pitchFamily="34" charset="0"/>
              <a:buChar char="•"/>
            </a:pPr>
            <a:r>
              <a:rPr lang="en-US" sz="3200" b="1" dirty="0">
                <a:ln>
                  <a:solidFill>
                    <a:schemeClr val="tx1">
                      <a:lumMod val="85000"/>
                    </a:schemeClr>
                  </a:solidFill>
                </a:ln>
                <a:solidFill>
                  <a:schemeClr val="bg1">
                    <a:lumMod val="50000"/>
                    <a:lumOff val="50000"/>
                  </a:schemeClr>
                </a:solidFill>
              </a:rPr>
              <a:t>If you’re still in school, plan to intern before you graduate</a:t>
            </a:r>
          </a:p>
          <a:p>
            <a:pPr fontAlgn="ctr">
              <a:buFont typeface="Arial" panose="020B0604020202020204" pitchFamily="34" charset="0"/>
              <a:buChar char="•"/>
            </a:pPr>
            <a:r>
              <a:rPr lang="en-US" sz="3200" b="1" dirty="0">
                <a:ln>
                  <a:solidFill>
                    <a:schemeClr val="tx1">
                      <a:lumMod val="85000"/>
                    </a:schemeClr>
                  </a:solidFill>
                </a:ln>
                <a:solidFill>
                  <a:schemeClr val="bg1">
                    <a:lumMod val="50000"/>
                    <a:lumOff val="50000"/>
                  </a:schemeClr>
                </a:solidFill>
              </a:rPr>
              <a:t>Don't stagnate in your job. </a:t>
            </a:r>
          </a:p>
          <a:p>
            <a:pPr fontAlgn="ctr">
              <a:buFont typeface="Arial" panose="020B0604020202020204" pitchFamily="34" charset="0"/>
              <a:buChar char="•"/>
            </a:pPr>
            <a:r>
              <a:rPr lang="en-US" sz="3200" b="1" dirty="0">
                <a:ln>
                  <a:solidFill>
                    <a:schemeClr val="tx1">
                      <a:lumMod val="85000"/>
                    </a:schemeClr>
                  </a:solidFill>
                </a:ln>
                <a:solidFill>
                  <a:schemeClr val="bg1">
                    <a:lumMod val="50000"/>
                    <a:lumOff val="50000"/>
                  </a:schemeClr>
                </a:solidFill>
              </a:rPr>
              <a:t>Speaking about moving on, what is the right strategy there?</a:t>
            </a:r>
          </a:p>
          <a:p>
            <a:pPr lvl="1" fontAlgn="ctr">
              <a:buFont typeface="Arial" panose="020B0604020202020204" pitchFamily="34" charset="0"/>
              <a:buChar char="•"/>
            </a:pPr>
            <a:r>
              <a:rPr lang="en-US" sz="3000" b="1" dirty="0">
                <a:ln>
                  <a:solidFill>
                    <a:schemeClr val="tx1">
                      <a:lumMod val="85000"/>
                    </a:schemeClr>
                  </a:solidFill>
                </a:ln>
                <a:solidFill>
                  <a:schemeClr val="bg1">
                    <a:lumMod val="50000"/>
                    <a:lumOff val="50000"/>
                  </a:schemeClr>
                </a:solidFill>
              </a:rPr>
              <a:t>Job change easier to get more money…</a:t>
            </a:r>
          </a:p>
          <a:p>
            <a:pPr lvl="1" fontAlgn="ctr">
              <a:buFont typeface="Arial" panose="020B0604020202020204" pitchFamily="34" charset="0"/>
              <a:buChar char="•"/>
            </a:pPr>
            <a:r>
              <a:rPr lang="en-US" sz="3000" b="1" dirty="0">
                <a:ln>
                  <a:solidFill>
                    <a:schemeClr val="tx1">
                      <a:lumMod val="85000"/>
                    </a:schemeClr>
                  </a:solidFill>
                </a:ln>
                <a:solidFill>
                  <a:schemeClr val="bg1">
                    <a:lumMod val="50000"/>
                    <a:lumOff val="50000"/>
                  </a:schemeClr>
                </a:solidFill>
              </a:rPr>
              <a:t>but you don't want to appear mercurial.</a:t>
            </a:r>
          </a:p>
          <a:p>
            <a:pPr lvl="1" fontAlgn="ctr">
              <a:buFont typeface="Arial" panose="020B0604020202020204" pitchFamily="34" charset="0"/>
              <a:buChar char="•"/>
            </a:pPr>
            <a:r>
              <a:rPr lang="en-US" sz="3000" b="1" dirty="0">
                <a:ln>
                  <a:solidFill>
                    <a:schemeClr val="tx1">
                      <a:lumMod val="85000"/>
                    </a:schemeClr>
                  </a:solidFill>
                </a:ln>
                <a:solidFill>
                  <a:schemeClr val="bg1">
                    <a:lumMod val="50000"/>
                    <a:lumOff val="50000"/>
                  </a:schemeClr>
                </a:solidFill>
              </a:rPr>
              <a:t>“Why are you leaving your current job?”</a:t>
            </a:r>
          </a:p>
          <a:p>
            <a:pPr>
              <a:buFont typeface="Arial" panose="020B0604020202020204" pitchFamily="34" charset="0"/>
              <a:buChar char="•"/>
            </a:pPr>
            <a:endParaRPr lang="en-US" sz="3200" b="1" dirty="0">
              <a:ln>
                <a:solidFill>
                  <a:schemeClr val="tx1">
                    <a:lumMod val="85000"/>
                  </a:schemeClr>
                </a:solidFill>
              </a:ln>
              <a:solidFill>
                <a:schemeClr val="bg1">
                  <a:lumMod val="50000"/>
                  <a:lumOff val="50000"/>
                </a:schemeClr>
              </a:solidFill>
            </a:endParaRPr>
          </a:p>
        </p:txBody>
      </p:sp>
    </p:spTree>
    <p:extLst>
      <p:ext uri="{BB962C8B-B14F-4D97-AF65-F5344CB8AC3E}">
        <p14:creationId xmlns:p14="http://schemas.microsoft.com/office/powerpoint/2010/main" val="401979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3">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3">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3">
                                            <p:txEl>
                                              <p:pRg st="6" end="6"/>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3">
                                            <p:txEl>
                                              <p:pRg st="7" end="7"/>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3">
                                            <p:txEl>
                                              <p:pRg st="8" end="8"/>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descr="C:\Users\vgrazi\AppData\Local\Temp\SNAGHTML6dd4de4.PNG"/>
          <p:cNvPicPr>
            <a:picLocks noChangeAspect="1" noChangeArrowheads="1"/>
          </p:cNvPicPr>
          <p:nvPr/>
        </p:nvPicPr>
        <p:blipFill rotWithShape="1">
          <a:blip r:embed="rId2">
            <a:extLst>
              <a:ext uri="{28A0092B-C50C-407E-A947-70E740481C1C}">
                <a14:useLocalDpi xmlns:a14="http://schemas.microsoft.com/office/drawing/2010/main" val="0"/>
              </a:ext>
            </a:extLst>
          </a:blip>
          <a:srcRect t="23841"/>
          <a:stretch/>
        </p:blipFill>
        <p:spPr bwMode="auto">
          <a:xfrm>
            <a:off x="781628" y="210488"/>
            <a:ext cx="9854045" cy="64957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7010400" y="391886"/>
            <a:ext cx="187234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3676952"/>
            <a:ext cx="220133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10400" y="5573484"/>
            <a:ext cx="220133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1BB64D-8400-42DA-8F31-BD4CAE4F79CB}"/>
              </a:ext>
            </a:extLst>
          </p:cNvPr>
          <p:cNvPicPr>
            <a:picLocks noChangeAspect="1"/>
          </p:cNvPicPr>
          <p:nvPr/>
        </p:nvPicPr>
        <p:blipFill>
          <a:blip r:embed="rId3"/>
          <a:stretch>
            <a:fillRect/>
          </a:stretch>
        </p:blipFill>
        <p:spPr>
          <a:xfrm>
            <a:off x="7762191" y="513471"/>
            <a:ext cx="186312" cy="162527"/>
          </a:xfrm>
          <a:prstGeom prst="rect">
            <a:avLst/>
          </a:prstGeom>
        </p:spPr>
      </p:pic>
      <p:pic>
        <p:nvPicPr>
          <p:cNvPr id="11" name="Picture 10">
            <a:extLst>
              <a:ext uri="{FF2B5EF4-FFF2-40B4-BE49-F238E27FC236}">
                <a16:creationId xmlns:a16="http://schemas.microsoft.com/office/drawing/2014/main" id="{442AA89A-5AA7-4843-AE17-D8363060B5A3}"/>
              </a:ext>
            </a:extLst>
          </p:cNvPr>
          <p:cNvPicPr>
            <a:picLocks noChangeAspect="1"/>
          </p:cNvPicPr>
          <p:nvPr/>
        </p:nvPicPr>
        <p:blipFill>
          <a:blip r:embed="rId3"/>
          <a:stretch>
            <a:fillRect/>
          </a:stretch>
        </p:blipFill>
        <p:spPr>
          <a:xfrm>
            <a:off x="8656887" y="2389781"/>
            <a:ext cx="186312" cy="162527"/>
          </a:xfrm>
          <a:prstGeom prst="rect">
            <a:avLst/>
          </a:prstGeom>
        </p:spPr>
      </p:pic>
      <p:sp>
        <p:nvSpPr>
          <p:cNvPr id="9" name="Rectangle 8">
            <a:extLst>
              <a:ext uri="{FF2B5EF4-FFF2-40B4-BE49-F238E27FC236}">
                <a16:creationId xmlns:a16="http://schemas.microsoft.com/office/drawing/2014/main" id="{9AD75426-86C9-4DEB-ACE8-A7A1559DFDF8}"/>
              </a:ext>
            </a:extLst>
          </p:cNvPr>
          <p:cNvSpPr/>
          <p:nvPr/>
        </p:nvSpPr>
        <p:spPr>
          <a:xfrm>
            <a:off x="7101510" y="456743"/>
            <a:ext cx="1637418" cy="271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imes New Roman" panose="02020603050405020304" pitchFamily="18" charset="0"/>
                <a:cs typeface="Times New Roman" panose="02020603050405020304" pitchFamily="18" charset="0"/>
              </a:rPr>
              <a:t>April 2020 - Present</a:t>
            </a:r>
          </a:p>
        </p:txBody>
      </p:sp>
      <p:sp>
        <p:nvSpPr>
          <p:cNvPr id="13" name="Rectangle 12">
            <a:extLst>
              <a:ext uri="{FF2B5EF4-FFF2-40B4-BE49-F238E27FC236}">
                <a16:creationId xmlns:a16="http://schemas.microsoft.com/office/drawing/2014/main" id="{7A5F21DC-5DAF-4DC1-8E41-B6805F6D4D19}"/>
              </a:ext>
            </a:extLst>
          </p:cNvPr>
          <p:cNvSpPr/>
          <p:nvPr/>
        </p:nvSpPr>
        <p:spPr>
          <a:xfrm>
            <a:off x="6985068" y="2325079"/>
            <a:ext cx="1923007" cy="271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imes New Roman" panose="02020603050405020304" pitchFamily="18" charset="0"/>
                <a:cs typeface="Times New Roman" panose="02020603050405020304" pitchFamily="18" charset="0"/>
              </a:rPr>
              <a:t>July 2019 – March 2020</a:t>
            </a:r>
          </a:p>
        </p:txBody>
      </p:sp>
      <p:sp>
        <p:nvSpPr>
          <p:cNvPr id="7" name="Rectangle 6"/>
          <p:cNvSpPr/>
          <p:nvPr/>
        </p:nvSpPr>
        <p:spPr>
          <a:xfrm>
            <a:off x="7010400" y="2254552"/>
            <a:ext cx="187234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C90F80-EA08-4516-BB92-5AE789563EA2}"/>
              </a:ext>
            </a:extLst>
          </p:cNvPr>
          <p:cNvSpPr/>
          <p:nvPr/>
        </p:nvSpPr>
        <p:spPr>
          <a:xfrm>
            <a:off x="7045983" y="3741659"/>
            <a:ext cx="2136461" cy="271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imes New Roman" panose="02020603050405020304" pitchFamily="18" charset="0"/>
                <a:cs typeface="Times New Roman" panose="02020603050405020304" pitchFamily="18" charset="0"/>
              </a:rPr>
              <a:t>February 2019 – May 2019</a:t>
            </a:r>
          </a:p>
        </p:txBody>
      </p:sp>
      <p:sp>
        <p:nvSpPr>
          <p:cNvPr id="16" name="Rectangle 15">
            <a:extLst>
              <a:ext uri="{FF2B5EF4-FFF2-40B4-BE49-F238E27FC236}">
                <a16:creationId xmlns:a16="http://schemas.microsoft.com/office/drawing/2014/main" id="{AB6CAA85-A625-40A6-B838-E43C5ABA0F0D}"/>
              </a:ext>
            </a:extLst>
          </p:cNvPr>
          <p:cNvSpPr/>
          <p:nvPr/>
        </p:nvSpPr>
        <p:spPr>
          <a:xfrm>
            <a:off x="7045001" y="5660990"/>
            <a:ext cx="2136461" cy="271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imes New Roman" panose="02020603050405020304" pitchFamily="18" charset="0"/>
                <a:cs typeface="Times New Roman" panose="02020603050405020304" pitchFamily="18" charset="0"/>
              </a:rPr>
              <a:t>June 2018 – January 2019</a:t>
            </a:r>
          </a:p>
        </p:txBody>
      </p:sp>
    </p:spTree>
    <p:extLst>
      <p:ext uri="{BB962C8B-B14F-4D97-AF65-F5344CB8AC3E}">
        <p14:creationId xmlns:p14="http://schemas.microsoft.com/office/powerpoint/2010/main" val="290738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50"/>
                                        <p:tgtEl>
                                          <p:spTgt spid="4"/>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50"/>
                                        <p:tgtEl>
                                          <p:spTgt spid="7"/>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50"/>
                                        <p:tgtEl>
                                          <p:spTgt spid="8"/>
                                        </p:tgtEl>
                                      </p:cBhvr>
                                    </p:animEffect>
                                  </p:childTnLst>
                                </p:cTn>
                              </p:par>
                            </p:childTnLst>
                          </p:cTn>
                        </p:par>
                        <p:par>
                          <p:cTn id="16" fill="hold">
                            <p:stCondLst>
                              <p:cond delay="750"/>
                            </p:stCondLst>
                            <p:childTnLst>
                              <p:par>
                                <p:cTn id="17" presetID="21"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D9A30D-2E07-4D31-92FF-101660DA6A6B}"/>
              </a:ext>
            </a:extLst>
          </p:cNvPr>
          <p:cNvSpPr/>
          <p:nvPr/>
        </p:nvSpPr>
        <p:spPr>
          <a:xfrm>
            <a:off x="-17263" y="-76710"/>
            <a:ext cx="12226527" cy="71887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glass ceiling">
            <a:extLst>
              <a:ext uri="{FF2B5EF4-FFF2-40B4-BE49-F238E27FC236}">
                <a16:creationId xmlns:a16="http://schemas.microsoft.com/office/drawing/2014/main" id="{0367FE29-45BD-4CCE-B1C4-EDA47BF90AE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3" y="-1275"/>
            <a:ext cx="12226526" cy="7011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lopemedia.org/wp-content/uploads/2016/11/First.jpg">
            <a:extLst>
              <a:ext uri="{FF2B5EF4-FFF2-40B4-BE49-F238E27FC236}">
                <a16:creationId xmlns:a16="http://schemas.microsoft.com/office/drawing/2014/main" id="{3681C023-1629-48C5-88A8-23ADA23AC46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2894" r="45790"/>
          <a:stretch/>
        </p:blipFill>
        <p:spPr bwMode="auto">
          <a:xfrm>
            <a:off x="-17263" y="-90976"/>
            <a:ext cx="12192000" cy="72977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2861111" y="389605"/>
            <a:ext cx="6135662" cy="1691484"/>
          </a:xfrm>
        </p:spPr>
        <p:txBody>
          <a:bodyPr>
            <a:normAutofit/>
          </a:bodyPr>
          <a:lstStyle/>
          <a:p>
            <a:pPr marL="0" indent="0">
              <a:buNone/>
            </a:pPr>
            <a:r>
              <a:rPr lang="en-US" sz="4400" dirty="0">
                <a:solidFill>
                  <a:schemeClr val="bg1"/>
                </a:solidFill>
              </a:rPr>
              <a:t>Break the glass ceiling</a:t>
            </a:r>
          </a:p>
          <a:p>
            <a:pPr>
              <a:buFont typeface="Wingdings" panose="05000000000000000000" pitchFamily="2" charset="2"/>
              <a:buChar char="§"/>
            </a:pPr>
            <a:endParaRPr lang="en-US" sz="4400" dirty="0">
              <a:solidFill>
                <a:schemeClr val="bg1"/>
              </a:solidFill>
            </a:endParaRPr>
          </a:p>
        </p:txBody>
      </p:sp>
      <p:sp>
        <p:nvSpPr>
          <p:cNvPr id="9" name="Rectangle 8">
            <a:extLst>
              <a:ext uri="{FF2B5EF4-FFF2-40B4-BE49-F238E27FC236}">
                <a16:creationId xmlns:a16="http://schemas.microsoft.com/office/drawing/2014/main" id="{3F11630A-C4DC-4DC8-85D0-6578E0700B05}"/>
              </a:ext>
            </a:extLst>
          </p:cNvPr>
          <p:cNvSpPr/>
          <p:nvPr/>
        </p:nvSpPr>
        <p:spPr>
          <a:xfrm>
            <a:off x="5380716" y="-96074"/>
            <a:ext cx="6767648" cy="7297775"/>
          </a:xfrm>
          <a:prstGeom prst="rect">
            <a:avLst/>
          </a:prstGeom>
          <a:solidFill>
            <a:srgbClr val="FFFFF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3F98E2C-509A-40CA-A949-FBF08756C5D8}"/>
              </a:ext>
            </a:extLst>
          </p:cNvPr>
          <p:cNvSpPr txBox="1"/>
          <p:nvPr/>
        </p:nvSpPr>
        <p:spPr>
          <a:xfrm>
            <a:off x="5380717" y="999298"/>
            <a:ext cx="6767647" cy="335476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3200" dirty="0">
                <a:solidFill>
                  <a:schemeClr val="bg1"/>
                </a:solidFill>
              </a:rPr>
              <a:t>Can’t ask your salary history</a:t>
            </a:r>
          </a:p>
          <a:p>
            <a:pPr marL="457200" indent="-457200">
              <a:spcAft>
                <a:spcPts val="1200"/>
              </a:spcAft>
              <a:buFont typeface="Arial" panose="020B0604020202020204" pitchFamily="34" charset="0"/>
              <a:buChar char="•"/>
            </a:pPr>
            <a:r>
              <a:rPr lang="en-US" sz="3200" dirty="0">
                <a:solidFill>
                  <a:schemeClr val="bg1"/>
                </a:solidFill>
              </a:rPr>
              <a:t>Can’t ask about plans for marriage or children</a:t>
            </a:r>
          </a:p>
          <a:p>
            <a:pPr marL="457200" indent="-457200">
              <a:spcAft>
                <a:spcPts val="1200"/>
              </a:spcAft>
              <a:buFont typeface="Arial" panose="020B0604020202020204" pitchFamily="34" charset="0"/>
              <a:buChar char="•"/>
            </a:pPr>
            <a:r>
              <a:rPr lang="en-US" sz="3200" dirty="0">
                <a:solidFill>
                  <a:schemeClr val="bg1"/>
                </a:solidFill>
              </a:rPr>
              <a:t>Can’t discriminate against race, religion, gender, or handicap</a:t>
            </a:r>
          </a:p>
        </p:txBody>
      </p:sp>
    </p:spTree>
    <p:extLst>
      <p:ext uri="{BB962C8B-B14F-4D97-AF65-F5344CB8AC3E}">
        <p14:creationId xmlns:p14="http://schemas.microsoft.com/office/powerpoint/2010/main" val="28453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52" presetClass="exit" presetSubtype="0" fill="hold" grpId="0" nodeType="afterEffect">
                                  <p:stCondLst>
                                    <p:cond delay="250"/>
                                  </p:stCondLst>
                                  <p:childTnLst>
                                    <p:animScale>
                                      <p:cBhvr>
                                        <p:cTn id="9" dur="1000" accel="50000">
                                          <p:stCondLst>
                                            <p:cond delay="0"/>
                                          </p:stCondLst>
                                        </p:cTn>
                                        <p:tgtEl>
                                          <p:spTgt spid="6">
                                            <p:txEl>
                                              <p:pRg st="0" end="0"/>
                                            </p:tx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0" dur="1000" accel="50000">
                                          <p:stCondLst>
                                            <p:cond delay="0"/>
                                          </p:stCondLst>
                                        </p:cTn>
                                        <p:tgtEl>
                                          <p:spTgt spid="6">
                                            <p:txEl>
                                              <p:pRg st="0" end="0"/>
                                            </p:txEl>
                                          </p:spTgt>
                                        </p:tgtEl>
                                        <p:attrNameLst>
                                          <p:attrName>ppt_x</p:attrName>
                                          <p:attrName>ppt_y</p:attrName>
                                        </p:attrNameLst>
                                      </p:cBhvr>
                                    </p:animMotion>
                                    <p:animEffect transition="out" filter="fade">
                                      <p:cBhvr>
                                        <p:cTn id="11" dur="1000"/>
                                        <p:tgtEl>
                                          <p:spTgt spid="6">
                                            <p:txEl>
                                              <p:pRg st="0" end="0"/>
                                            </p:txEl>
                                          </p:spTgt>
                                        </p:tgtEl>
                                      </p:cBhvr>
                                    </p:animEffect>
                                    <p:set>
                                      <p:cBhvr>
                                        <p:cTn id="12" dur="1" fill="hold">
                                          <p:stCondLst>
                                            <p:cond delay="999"/>
                                          </p:stCondLst>
                                        </p:cTn>
                                        <p:tgtEl>
                                          <p:spTgt spid="6">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29DA5E-0228-4DAD-B1ED-D899D43B565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7D04E30-6E3E-4B5F-99B4-B219C46D7B0D}"/>
              </a:ext>
            </a:extLst>
          </p:cNvPr>
          <p:cNvGrpSpPr/>
          <p:nvPr/>
        </p:nvGrpSpPr>
        <p:grpSpPr>
          <a:xfrm>
            <a:off x="-83177" y="-38100"/>
            <a:ext cx="13230125" cy="7842460"/>
            <a:chOff x="-83177" y="-38100"/>
            <a:chExt cx="13230125" cy="7842460"/>
          </a:xfrm>
        </p:grpSpPr>
        <p:pic>
          <p:nvPicPr>
            <p:cNvPr id="4" name="Picture 3">
              <a:extLst>
                <a:ext uri="{FF2B5EF4-FFF2-40B4-BE49-F238E27FC236}">
                  <a16:creationId xmlns:a16="http://schemas.microsoft.com/office/drawing/2014/main" id="{20CC4938-C8AB-4A9A-A5F2-78D3975F2372}"/>
                </a:ext>
              </a:extLst>
            </p:cNvPr>
            <p:cNvPicPr>
              <a:picLocks noChangeAspect="1"/>
            </p:cNvPicPr>
            <p:nvPr/>
          </p:nvPicPr>
          <p:blipFill rotWithShape="1">
            <a:blip r:embed="rId3">
              <a:alphaModFix amt="50000"/>
            </a:blip>
            <a:srcRect l="54096" t="53142" b="1"/>
            <a:stretch/>
          </p:blipFill>
          <p:spPr>
            <a:xfrm>
              <a:off x="6130497" y="4157241"/>
              <a:ext cx="7016451" cy="3620255"/>
            </a:xfrm>
            <a:prstGeom prst="rect">
              <a:avLst/>
            </a:prstGeom>
          </p:spPr>
        </p:pic>
        <p:pic>
          <p:nvPicPr>
            <p:cNvPr id="5" name="Picture 4">
              <a:extLst>
                <a:ext uri="{FF2B5EF4-FFF2-40B4-BE49-F238E27FC236}">
                  <a16:creationId xmlns:a16="http://schemas.microsoft.com/office/drawing/2014/main" id="{B06DFC09-F087-4DE7-8179-3359A789B866}"/>
                </a:ext>
              </a:extLst>
            </p:cNvPr>
            <p:cNvPicPr>
              <a:picLocks noChangeAspect="1"/>
            </p:cNvPicPr>
            <p:nvPr/>
          </p:nvPicPr>
          <p:blipFill rotWithShape="1">
            <a:blip r:embed="rId3">
              <a:alphaModFix amt="50000"/>
            </a:blip>
            <a:srcRect l="59679" b="46857"/>
            <a:stretch/>
          </p:blipFill>
          <p:spPr>
            <a:xfrm>
              <a:off x="6145153" y="-38100"/>
              <a:ext cx="6286963" cy="4188454"/>
            </a:xfrm>
            <a:prstGeom prst="rect">
              <a:avLst/>
            </a:prstGeom>
          </p:spPr>
        </p:pic>
        <p:pic>
          <p:nvPicPr>
            <p:cNvPr id="6" name="Picture 5">
              <a:extLst>
                <a:ext uri="{FF2B5EF4-FFF2-40B4-BE49-F238E27FC236}">
                  <a16:creationId xmlns:a16="http://schemas.microsoft.com/office/drawing/2014/main" id="{71FE7F8A-507A-4F8D-8833-A6ED1C60325C}"/>
                </a:ext>
              </a:extLst>
            </p:cNvPr>
            <p:cNvPicPr>
              <a:picLocks noChangeAspect="1"/>
            </p:cNvPicPr>
            <p:nvPr/>
          </p:nvPicPr>
          <p:blipFill rotWithShape="1">
            <a:blip r:embed="rId3">
              <a:alphaModFix amt="50000"/>
            </a:blip>
            <a:srcRect l="1" r="59680"/>
            <a:stretch/>
          </p:blipFill>
          <p:spPr>
            <a:xfrm>
              <a:off x="-83177" y="917"/>
              <a:ext cx="6224716" cy="7803443"/>
            </a:xfrm>
            <a:prstGeom prst="rect">
              <a:avLst/>
            </a:prstGeom>
          </p:spPr>
        </p:pic>
      </p:grpSp>
      <p:sp>
        <p:nvSpPr>
          <p:cNvPr id="3" name="Content Placeholder 2">
            <a:extLst>
              <a:ext uri="{FF2B5EF4-FFF2-40B4-BE49-F238E27FC236}">
                <a16:creationId xmlns:a16="http://schemas.microsoft.com/office/drawing/2014/main" id="{DE565262-5542-40A2-91CC-3EAE67328363}"/>
              </a:ext>
            </a:extLst>
          </p:cNvPr>
          <p:cNvSpPr>
            <a:spLocks noGrp="1"/>
          </p:cNvSpPr>
          <p:nvPr>
            <p:ph idx="1"/>
          </p:nvPr>
        </p:nvSpPr>
        <p:spPr>
          <a:xfrm>
            <a:off x="2309516" y="2409541"/>
            <a:ext cx="8534400" cy="3976794"/>
          </a:xfrm>
        </p:spPr>
        <p:txBody>
          <a:bodyPr>
            <a:normAutofit/>
          </a:bodyPr>
          <a:lstStyle/>
          <a:p>
            <a:pPr>
              <a:buFont typeface="Arial" panose="020B0604020202020204" pitchFamily="34" charset="0"/>
              <a:buChar char="•"/>
            </a:pPr>
            <a:r>
              <a:rPr lang="en-US" sz="3600" dirty="0">
                <a:solidFill>
                  <a:schemeClr val="tx1">
                    <a:lumMod val="50000"/>
                  </a:schemeClr>
                </a:solidFill>
              </a:rPr>
              <a:t>Corporate Job boards</a:t>
            </a:r>
          </a:p>
          <a:p>
            <a:pPr>
              <a:buFont typeface="Arial" panose="020B0604020202020204" pitchFamily="34" charset="0"/>
              <a:buChar char="•"/>
            </a:pPr>
            <a:r>
              <a:rPr lang="en-US" sz="3600" dirty="0">
                <a:solidFill>
                  <a:schemeClr val="tx1">
                    <a:lumMod val="50000"/>
                  </a:schemeClr>
                </a:solidFill>
              </a:rPr>
              <a:t>Recruiters</a:t>
            </a:r>
          </a:p>
          <a:p>
            <a:pPr>
              <a:buFont typeface="Arial" panose="020B0604020202020204" pitchFamily="34" charset="0"/>
              <a:buChar char="•"/>
            </a:pPr>
            <a:r>
              <a:rPr lang="en-US" sz="3600" dirty="0">
                <a:solidFill>
                  <a:schemeClr val="tx1">
                    <a:lumMod val="50000"/>
                  </a:schemeClr>
                </a:solidFill>
              </a:rPr>
              <a:t>Your network</a:t>
            </a:r>
          </a:p>
        </p:txBody>
      </p:sp>
      <p:sp>
        <p:nvSpPr>
          <p:cNvPr id="10" name="TextBox 9">
            <a:extLst>
              <a:ext uri="{FF2B5EF4-FFF2-40B4-BE49-F238E27FC236}">
                <a16:creationId xmlns:a16="http://schemas.microsoft.com/office/drawing/2014/main" id="{ECF109B5-9CB3-4FDF-B283-55A56F4D69D4}"/>
              </a:ext>
            </a:extLst>
          </p:cNvPr>
          <p:cNvSpPr txBox="1"/>
          <p:nvPr/>
        </p:nvSpPr>
        <p:spPr>
          <a:xfrm>
            <a:off x="856343" y="2408768"/>
            <a:ext cx="5285196" cy="523220"/>
          </a:xfrm>
          <a:prstGeom prst="rect">
            <a:avLst/>
          </a:prstGeom>
          <a:solidFill>
            <a:schemeClr val="tx1"/>
          </a:solidFill>
        </p:spPr>
        <p:txBody>
          <a:bodyPr wrap="square" rtlCol="0">
            <a:spAutoFit/>
          </a:bodyPr>
          <a:lstStyle/>
          <a:p>
            <a:r>
              <a:rPr lang="en-US" sz="2800" dirty="0">
                <a:solidFill>
                  <a:schemeClr val="bg1"/>
                </a:solidFill>
              </a:rPr>
              <a:t>Java Developer</a:t>
            </a:r>
          </a:p>
        </p:txBody>
      </p:sp>
      <p:sp>
        <p:nvSpPr>
          <p:cNvPr id="11" name="TextBox 10">
            <a:extLst>
              <a:ext uri="{FF2B5EF4-FFF2-40B4-BE49-F238E27FC236}">
                <a16:creationId xmlns:a16="http://schemas.microsoft.com/office/drawing/2014/main" id="{05203994-32D9-4C97-9CF7-36706F86E71F}"/>
              </a:ext>
            </a:extLst>
          </p:cNvPr>
          <p:cNvSpPr txBox="1"/>
          <p:nvPr/>
        </p:nvSpPr>
        <p:spPr>
          <a:xfrm>
            <a:off x="6352820" y="2408768"/>
            <a:ext cx="4130882" cy="523220"/>
          </a:xfrm>
          <a:prstGeom prst="rect">
            <a:avLst/>
          </a:prstGeom>
          <a:solidFill>
            <a:schemeClr val="tx1"/>
          </a:solidFill>
        </p:spPr>
        <p:txBody>
          <a:bodyPr wrap="square" rtlCol="0">
            <a:spAutoFit/>
          </a:bodyPr>
          <a:lstStyle/>
          <a:p>
            <a:r>
              <a:rPr lang="en-US" sz="2800" dirty="0">
                <a:solidFill>
                  <a:schemeClr val="bg1"/>
                </a:solidFill>
              </a:rPr>
              <a:t>New York City</a:t>
            </a:r>
          </a:p>
        </p:txBody>
      </p:sp>
      <p:grpSp>
        <p:nvGrpSpPr>
          <p:cNvPr id="16" name="Group 15">
            <a:extLst>
              <a:ext uri="{FF2B5EF4-FFF2-40B4-BE49-F238E27FC236}">
                <a16:creationId xmlns:a16="http://schemas.microsoft.com/office/drawing/2014/main" id="{ECAA7AE6-7E1F-4978-BE79-AD1C9208C14F}"/>
              </a:ext>
            </a:extLst>
          </p:cNvPr>
          <p:cNvGrpSpPr/>
          <p:nvPr/>
        </p:nvGrpSpPr>
        <p:grpSpPr>
          <a:xfrm>
            <a:off x="-859845" y="-457200"/>
            <a:ext cx="14006793" cy="8261560"/>
            <a:chOff x="-859845" y="-457200"/>
            <a:chExt cx="14006793" cy="8261560"/>
          </a:xfrm>
        </p:grpSpPr>
        <p:sp>
          <p:nvSpPr>
            <p:cNvPr id="9" name="Rectangle 8">
              <a:extLst>
                <a:ext uri="{FF2B5EF4-FFF2-40B4-BE49-F238E27FC236}">
                  <a16:creationId xmlns:a16="http://schemas.microsoft.com/office/drawing/2014/main" id="{465D7201-8A29-49DE-8ACE-852EF1D84225}"/>
                </a:ext>
              </a:extLst>
            </p:cNvPr>
            <p:cNvSpPr/>
            <p:nvPr/>
          </p:nvSpPr>
          <p:spPr>
            <a:xfrm>
              <a:off x="-859845" y="-457200"/>
              <a:ext cx="14006793" cy="826156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D58186-249E-40DD-9CDE-D905B8FFBDA3}"/>
                </a:ext>
              </a:extLst>
            </p:cNvPr>
            <p:cNvSpPr/>
            <p:nvPr/>
          </p:nvSpPr>
          <p:spPr>
            <a:xfrm>
              <a:off x="5776426" y="0"/>
              <a:ext cx="513639" cy="2392916"/>
            </a:xfrm>
            <a:prstGeom prst="rect">
              <a:avLst/>
            </a:prstGeom>
            <a:solidFill>
              <a:srgbClr val="A1A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DE70AD-6EC6-4097-9C68-C680B2B6E307}"/>
                </a:ext>
              </a:extLst>
            </p:cNvPr>
            <p:cNvSpPr/>
            <p:nvPr/>
          </p:nvSpPr>
          <p:spPr>
            <a:xfrm>
              <a:off x="6095634" y="2955040"/>
              <a:ext cx="180027" cy="542748"/>
            </a:xfrm>
            <a:prstGeom prst="rect">
              <a:avLst/>
            </a:prstGeom>
            <a:solidFill>
              <a:srgbClr val="A1A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B355E-7D9A-4EF8-AB3F-0BC595F0A6E7}"/>
                </a:ext>
              </a:extLst>
            </p:cNvPr>
            <p:cNvSpPr/>
            <p:nvPr/>
          </p:nvSpPr>
          <p:spPr>
            <a:xfrm rot="16200000">
              <a:off x="8521475" y="1181889"/>
              <a:ext cx="963408" cy="6270431"/>
            </a:xfrm>
            <a:prstGeom prst="rect">
              <a:avLst/>
            </a:prstGeom>
            <a:solidFill>
              <a:srgbClr val="A1A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724792A-DB80-4DB5-9E17-74F06F231A38}"/>
              </a:ext>
            </a:extLst>
          </p:cNvPr>
          <p:cNvSpPr/>
          <p:nvPr/>
        </p:nvSpPr>
        <p:spPr>
          <a:xfrm>
            <a:off x="6072203" y="4835063"/>
            <a:ext cx="69409" cy="1199935"/>
          </a:xfrm>
          <a:prstGeom prst="rect">
            <a:avLst/>
          </a:prstGeom>
          <a:solidFill>
            <a:srgbClr val="A3C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1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par>
                          <p:cTn id="21" fill="hold">
                            <p:stCondLst>
                              <p:cond delay="1201"/>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1">
                                            <p:bg/>
                                          </p:spTgt>
                                        </p:tgtEl>
                                        <p:attrNameLst>
                                          <p:attrName>style.visibility</p:attrName>
                                        </p:attrNameLst>
                                      </p:cBhvr>
                                      <p:to>
                                        <p:strVal val="visible"/>
                                      </p:to>
                                    </p:set>
                                  </p:childTnLst>
                                </p:cTn>
                              </p:par>
                              <p:par>
                                <p:cTn id="24" presetID="1" presetClass="entr" presetSubtype="0" fill="hold" grpId="0" nodeType="withEffect">
                                  <p:stCondLst>
                                    <p:cond delay="0"/>
                                  </p:stCondLst>
                                  <p:iterate type="lt">
                                    <p:tmAbs val="100"/>
                                  </p:iterate>
                                  <p:childTnLst>
                                    <p:set>
                                      <p:cBhvr>
                                        <p:cTn id="2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P spid="11" grpId="0" uiExpand="1"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age result for skill">
            <a:extLst>
              <a:ext uri="{FF2B5EF4-FFF2-40B4-BE49-F238E27FC236}">
                <a16:creationId xmlns:a16="http://schemas.microsoft.com/office/drawing/2014/main" id="{54ADDFB9-A50F-4D3F-B322-A8772E0AB55F}"/>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9305" y="-11380"/>
            <a:ext cx="12250611" cy="68807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 developing Your Expertise</a:t>
            </a:r>
          </a:p>
        </p:txBody>
      </p:sp>
    </p:spTree>
    <p:extLst>
      <p:ext uri="{BB962C8B-B14F-4D97-AF65-F5344CB8AC3E}">
        <p14:creationId xmlns:p14="http://schemas.microsoft.com/office/powerpoint/2010/main" val="381262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0A536F28-A6F9-4625-A753-249740E9AC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93644" y="1723025"/>
            <a:ext cx="10604710" cy="3411950"/>
          </a:xfrm>
          <a:prstGeom prst="rect">
            <a:avLst/>
          </a:prstGeom>
        </p:spPr>
      </p:pic>
      <p:sp>
        <p:nvSpPr>
          <p:cNvPr id="8" name="Rectangle 7">
            <a:extLst>
              <a:ext uri="{FF2B5EF4-FFF2-40B4-BE49-F238E27FC236}">
                <a16:creationId xmlns:a16="http://schemas.microsoft.com/office/drawing/2014/main" id="{ABD96DAA-ADC8-463C-BFF3-98B601224D42}"/>
              </a:ext>
            </a:extLst>
          </p:cNvPr>
          <p:cNvSpPr/>
          <p:nvPr/>
        </p:nvSpPr>
        <p:spPr>
          <a:xfrm>
            <a:off x="923344" y="1908071"/>
            <a:ext cx="3244289" cy="1275516"/>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omic Sans MS" panose="030F0702030302020204" pitchFamily="66" charset="0"/>
              </a:rPr>
              <a:t>I NEED TO KNOW WHY MOVING OUR APP TO THE CLOUD DIDN’T AUTOMATICALLY SOLVE ALL OUR PROBLEMS.</a:t>
            </a:r>
          </a:p>
        </p:txBody>
      </p:sp>
      <p:sp>
        <p:nvSpPr>
          <p:cNvPr id="9" name="Rectangle 8">
            <a:extLst>
              <a:ext uri="{FF2B5EF4-FFF2-40B4-BE49-F238E27FC236}">
                <a16:creationId xmlns:a16="http://schemas.microsoft.com/office/drawing/2014/main" id="{2F14E933-BAD3-4BE8-A703-60E8910E273E}"/>
              </a:ext>
            </a:extLst>
          </p:cNvPr>
          <p:cNvSpPr/>
          <p:nvPr/>
        </p:nvSpPr>
        <p:spPr>
          <a:xfrm>
            <a:off x="4511467" y="1908071"/>
            <a:ext cx="1708102" cy="1340581"/>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omic Sans MS" panose="030F0702030302020204" pitchFamily="66" charset="0"/>
              </a:rPr>
              <a:t>YOU WOULDN’T LET ME RE-ARCHITECT THE APP TO BE CLOUD-NATIVE.</a:t>
            </a:r>
          </a:p>
        </p:txBody>
      </p:sp>
      <p:sp>
        <p:nvSpPr>
          <p:cNvPr id="11" name="Rectangle 10">
            <a:extLst>
              <a:ext uri="{FF2B5EF4-FFF2-40B4-BE49-F238E27FC236}">
                <a16:creationId xmlns:a16="http://schemas.microsoft.com/office/drawing/2014/main" id="{36B77F39-4E5B-425C-BDBF-B2FC74788CBC}"/>
              </a:ext>
            </a:extLst>
          </p:cNvPr>
          <p:cNvSpPr/>
          <p:nvPr/>
        </p:nvSpPr>
        <p:spPr>
          <a:xfrm>
            <a:off x="6236992" y="2384702"/>
            <a:ext cx="1507154" cy="832395"/>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omic Sans MS" panose="030F0702030302020204" pitchFamily="66" charset="0"/>
              </a:rPr>
              <a:t>JUST PUT IT IN CONTAINERS.</a:t>
            </a:r>
          </a:p>
        </p:txBody>
      </p:sp>
      <p:sp>
        <p:nvSpPr>
          <p:cNvPr id="12" name="Rectangle 11">
            <a:extLst>
              <a:ext uri="{FF2B5EF4-FFF2-40B4-BE49-F238E27FC236}">
                <a16:creationId xmlns:a16="http://schemas.microsoft.com/office/drawing/2014/main" id="{FE1F7C7B-6B2F-4A4D-B363-181C9457F7E2}"/>
              </a:ext>
            </a:extLst>
          </p:cNvPr>
          <p:cNvSpPr/>
          <p:nvPr/>
        </p:nvSpPr>
        <p:spPr>
          <a:xfrm>
            <a:off x="8103137" y="1908071"/>
            <a:ext cx="1691190" cy="1433509"/>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omic Sans MS" panose="030F0702030302020204" pitchFamily="66" charset="0"/>
              </a:rPr>
              <a:t>YOU CAN’T SOLVE A PROBLEM JUST BY SAYING TECHY THINGS.         </a:t>
            </a:r>
          </a:p>
          <a:p>
            <a:pPr algn="ctr"/>
            <a:endParaRPr lang="en-US" sz="1400" b="1" dirty="0">
              <a:solidFill>
                <a:schemeClr val="bg1"/>
              </a:solidFill>
              <a:latin typeface="Comic Sans MS" panose="030F0702030302020204" pitchFamily="66" charset="0"/>
            </a:endParaRPr>
          </a:p>
        </p:txBody>
      </p:sp>
      <p:sp>
        <p:nvSpPr>
          <p:cNvPr id="13" name="Rectangle 12">
            <a:extLst>
              <a:ext uri="{FF2B5EF4-FFF2-40B4-BE49-F238E27FC236}">
                <a16:creationId xmlns:a16="http://schemas.microsoft.com/office/drawing/2014/main" id="{561926CB-7AD2-4EFE-B535-54AE58A17494}"/>
              </a:ext>
            </a:extLst>
          </p:cNvPr>
          <p:cNvSpPr/>
          <p:nvPr/>
        </p:nvSpPr>
        <p:spPr>
          <a:xfrm>
            <a:off x="9677028" y="1923907"/>
            <a:ext cx="1599873" cy="1340581"/>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Comic Sans MS" panose="030F0702030302020204" pitchFamily="66" charset="0"/>
            </a:endParaRPr>
          </a:p>
          <a:p>
            <a:pPr algn="ctr"/>
            <a:endParaRPr lang="en-US" sz="1400" b="1" dirty="0">
              <a:solidFill>
                <a:schemeClr val="bg1"/>
              </a:solidFill>
              <a:latin typeface="Comic Sans MS" panose="030F0702030302020204" pitchFamily="66" charset="0"/>
            </a:endParaRPr>
          </a:p>
          <a:p>
            <a:pPr algn="ctr"/>
            <a:endParaRPr lang="en-US" sz="1400" b="1" dirty="0">
              <a:solidFill>
                <a:schemeClr val="bg1"/>
              </a:solidFill>
              <a:latin typeface="Comic Sans MS" panose="030F0702030302020204" pitchFamily="66" charset="0"/>
            </a:endParaRPr>
          </a:p>
          <a:p>
            <a:pPr algn="ctr"/>
            <a:r>
              <a:rPr lang="en-US" sz="1400" b="1" dirty="0">
                <a:solidFill>
                  <a:schemeClr val="bg1"/>
                </a:solidFill>
                <a:latin typeface="Comic Sans MS" panose="030F0702030302020204" pitchFamily="66" charset="0"/>
              </a:rPr>
              <a:t>KUBERNETES.</a:t>
            </a:r>
          </a:p>
        </p:txBody>
      </p:sp>
    </p:spTree>
    <p:extLst>
      <p:ext uri="{BB962C8B-B14F-4D97-AF65-F5344CB8AC3E}">
        <p14:creationId xmlns:p14="http://schemas.microsoft.com/office/powerpoint/2010/main" val="22440914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5410</TotalTime>
  <Words>1535</Words>
  <Application>Microsoft Office PowerPoint</Application>
  <PresentationFormat>Widescreen</PresentationFormat>
  <Paragraphs>158</Paragraphs>
  <Slides>20</Slides>
  <Notes>18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Century Gothic</vt:lpstr>
      <vt:lpstr>Comic Sans MS</vt:lpstr>
      <vt:lpstr>Freestyle Script</vt:lpstr>
      <vt:lpstr>Times New Roman</vt:lpstr>
      <vt:lpstr>Wingdings</vt:lpstr>
      <vt:lpstr>Wingdings 3</vt:lpstr>
      <vt:lpstr>Slice</vt:lpstr>
      <vt:lpstr>PowerPoint Presentation</vt:lpstr>
      <vt:lpstr>PowerPoint Presentation</vt:lpstr>
      <vt:lpstr>I. Landing (and keeping) a CAREER KIND of Job</vt:lpstr>
      <vt:lpstr>PowerPoint Presentation</vt:lpstr>
      <vt:lpstr>PowerPoint Presentation</vt:lpstr>
      <vt:lpstr>PowerPoint Presentation</vt:lpstr>
      <vt:lpstr>PowerPoint Presentation</vt:lpstr>
      <vt:lpstr>II. developing Your Expertise</vt:lpstr>
      <vt:lpstr>PowerPoint Presentation</vt:lpstr>
      <vt:lpstr>PowerPoint Presentation</vt:lpstr>
      <vt:lpstr>PowerPoint Presentation</vt:lpstr>
      <vt:lpstr>III. developing Your Network</vt:lpstr>
      <vt:lpstr>PowerPoint Presentation</vt:lpstr>
      <vt:lpstr>A GOOD HOCKEY PLAYER PLAYS WHERE THE PUCK IS;    A GREAT HOCKEY PLAYER PLAYS WHERE THE PUCK IS GOING.</vt:lpstr>
      <vt:lpstr>PowerPoint Presentation</vt:lpstr>
      <vt:lpstr>PowerPoint Presentation</vt:lpstr>
      <vt:lpstr>IV. Office Etiquette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Success in IT</dc:title>
  <dc:creator>Victor Grazi</dc:creator>
  <cp:lastModifiedBy>Victor Grazi</cp:lastModifiedBy>
  <cp:revision>26</cp:revision>
  <dcterms:created xsi:type="dcterms:W3CDTF">2018-11-15T00:39:55Z</dcterms:created>
  <dcterms:modified xsi:type="dcterms:W3CDTF">2021-08-06T22:32:11Z</dcterms:modified>
</cp:coreProperties>
</file>